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6" r:id="rId4"/>
    <p:sldId id="267" r:id="rId5"/>
    <p:sldId id="270" r:id="rId6"/>
    <p:sldId id="271" r:id="rId7"/>
    <p:sldId id="272" r:id="rId8"/>
    <p:sldId id="273" r:id="rId9"/>
    <p:sldId id="274" r:id="rId10"/>
    <p:sldId id="281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OLET" initials="MP" lastIdx="1" clrIdx="0">
    <p:extLst>
      <p:ext uri="{19B8F6BF-5375-455C-9EA6-DF929625EA0E}">
        <p15:presenceInfo xmlns:p15="http://schemas.microsoft.com/office/powerpoint/2012/main" userId="PRIO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742"/>
    <a:srgbClr val="2DA7DA"/>
    <a:srgbClr val="FF00FF"/>
    <a:srgbClr val="EB9330"/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71473" autoAdjust="0"/>
  </p:normalViewPr>
  <p:slideViewPr>
    <p:cSldViewPr snapToGrid="0">
      <p:cViewPr varScale="1">
        <p:scale>
          <a:sx n="48" d="100"/>
          <a:sy n="48" d="100"/>
        </p:scale>
        <p:origin x="1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19/04/2019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19/04/2019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585881" y="2200533"/>
            <a:ext cx="4805996" cy="1401448"/>
          </a:xfrm>
        </p:spPr>
        <p:txBody>
          <a:bodyPr anchor="t">
            <a:noAutofit/>
          </a:bodyPr>
          <a:lstStyle/>
          <a:p>
            <a:r>
              <a:rPr lang="fr-FR" sz="7200" dirty="0">
                <a:solidFill>
                  <a:srgbClr val="EB9330"/>
                </a:solidFill>
              </a:rPr>
              <a:t>ASSEMBLÉE</a:t>
            </a:r>
            <a:br>
              <a:rPr lang="fr-FR" sz="7200" dirty="0">
                <a:solidFill>
                  <a:srgbClr val="EB9330"/>
                </a:solidFill>
              </a:rPr>
            </a:br>
            <a:r>
              <a:rPr lang="fr-FR" sz="7200" dirty="0">
                <a:solidFill>
                  <a:srgbClr val="EB9330"/>
                </a:solidFill>
              </a:rPr>
              <a:t>GÉNÉRALE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6586186" y="4886325"/>
            <a:ext cx="4805691" cy="583435"/>
          </a:xfrm>
        </p:spPr>
        <p:txBody>
          <a:bodyPr anchor="t">
            <a:normAutofit/>
          </a:bodyPr>
          <a:lstStyle/>
          <a:p>
            <a:pPr algn="l"/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20 et 21 avril 2019 - PAU (64)</a:t>
            </a: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100" i="0" dirty="0">
                <a:solidFill>
                  <a:srgbClr val="898989"/>
                </a:solidFill>
                <a:latin typeface="Bauhaus" pitchFamily="2" charset="0"/>
              </a:rPr>
              <a:t>USEP nationale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AE946EA-E6F1-4612-8FA8-C46EF973C05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001956" y="152039"/>
            <a:ext cx="2029407" cy="16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024011" y="994840"/>
            <a:ext cx="6143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Préinscription des associations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1206853" y="1793318"/>
            <a:ext cx="10341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Lorsque </a:t>
            </a:r>
            <a:r>
              <a:rPr lang="fr-FR" sz="3200" dirty="0">
                <a:solidFill>
                  <a:srgbClr val="D04742"/>
                </a:solidFill>
              </a:rPr>
              <a:t>la fiche événement est publiée </a:t>
            </a:r>
            <a:r>
              <a:rPr lang="fr-FR" sz="3200" dirty="0"/>
              <a:t>dans l’agenda, l’association peut </a:t>
            </a:r>
            <a:r>
              <a:rPr lang="fr-FR" sz="3200" dirty="0">
                <a:solidFill>
                  <a:srgbClr val="D04742"/>
                </a:solidFill>
              </a:rPr>
              <a:t>se préinscrire</a:t>
            </a:r>
            <a:r>
              <a:rPr lang="fr-FR" sz="3200" dirty="0"/>
              <a:t>.</a:t>
            </a:r>
          </a:p>
          <a:p>
            <a:r>
              <a:rPr lang="fr-FR" sz="3200" dirty="0"/>
              <a:t>Pour cela, il lui faudra </a:t>
            </a:r>
            <a:r>
              <a:rPr lang="fr-FR" sz="3200" dirty="0">
                <a:solidFill>
                  <a:srgbClr val="D04742"/>
                </a:solidFill>
              </a:rPr>
              <a:t>fournir</a:t>
            </a:r>
            <a:r>
              <a:rPr lang="fr-FR" sz="3200" dirty="0"/>
              <a:t> entre autres, le nombre de </a:t>
            </a:r>
            <a:r>
              <a:rPr lang="fr-FR" sz="3200" dirty="0">
                <a:solidFill>
                  <a:srgbClr val="D04742"/>
                </a:solidFill>
              </a:rPr>
              <a:t>classes</a:t>
            </a:r>
            <a:r>
              <a:rPr lang="fr-FR" sz="3200" dirty="0"/>
              <a:t> de l’association, et pour chaque classe, les </a:t>
            </a:r>
            <a:r>
              <a:rPr lang="fr-FR" sz="3200" dirty="0">
                <a:solidFill>
                  <a:srgbClr val="D04742"/>
                </a:solidFill>
              </a:rPr>
              <a:t>effectifs détaillés par niveaux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D04742"/>
                </a:solidFill>
              </a:rPr>
              <a:t>Une liste d’attente est alors créée </a:t>
            </a:r>
            <a:r>
              <a:rPr lang="fr-FR" sz="3200" dirty="0"/>
              <a:t>et communiquée à l’organisateur.</a:t>
            </a:r>
          </a:p>
        </p:txBody>
      </p:sp>
    </p:spTree>
    <p:extLst>
      <p:ext uri="{BB962C8B-B14F-4D97-AF65-F5344CB8AC3E}">
        <p14:creationId xmlns:p14="http://schemas.microsoft.com/office/powerpoint/2010/main" val="412451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1598688" y="805093"/>
            <a:ext cx="8346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Finalisation de la rencontre par l’organisateur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942446" y="1522154"/>
            <a:ext cx="10341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Au regard de la liste des préinscriptions, </a:t>
            </a:r>
            <a:r>
              <a:rPr lang="fr-FR" sz="3200" dirty="0">
                <a:solidFill>
                  <a:srgbClr val="D04742"/>
                </a:solidFill>
              </a:rPr>
              <a:t>l’organisateur supprime, dédouble, finalise sa rencontre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Il a la possibilité de </a:t>
            </a:r>
            <a:r>
              <a:rPr lang="fr-FR" sz="3200" dirty="0">
                <a:solidFill>
                  <a:srgbClr val="D04742"/>
                </a:solidFill>
              </a:rPr>
              <a:t>rajouter des documents </a:t>
            </a:r>
            <a:r>
              <a:rPr lang="fr-FR" sz="3200" dirty="0"/>
              <a:t>sur la fiche-événement, par exemple la </a:t>
            </a:r>
            <a:r>
              <a:rPr lang="fr-FR" sz="3200" dirty="0">
                <a:solidFill>
                  <a:srgbClr val="D04742"/>
                </a:solidFill>
              </a:rPr>
              <a:t>circulaire d’organisation</a:t>
            </a:r>
            <a:r>
              <a:rPr lang="fr-FR" sz="3200" dirty="0"/>
              <a:t>, des règles de jeux… </a:t>
            </a:r>
          </a:p>
          <a:p>
            <a:endParaRPr lang="fr-FR" sz="3200" dirty="0"/>
          </a:p>
          <a:p>
            <a:r>
              <a:rPr lang="fr-FR" sz="3200" dirty="0"/>
              <a:t>L’organisateur bascule alors la rencontre en </a:t>
            </a:r>
            <a:r>
              <a:rPr lang="fr-FR" sz="3200" dirty="0">
                <a:solidFill>
                  <a:srgbClr val="D04742"/>
                </a:solidFill>
              </a:rPr>
              <a:t>mode « Inscription définitive ». </a:t>
            </a:r>
            <a:r>
              <a:rPr lang="fr-FR" sz="3200" dirty="0"/>
              <a:t>L’association </a:t>
            </a:r>
            <a:r>
              <a:rPr lang="fr-FR" sz="3200" dirty="0">
                <a:solidFill>
                  <a:srgbClr val="D04742"/>
                </a:solidFill>
              </a:rPr>
              <a:t>est informée </a:t>
            </a:r>
            <a:r>
              <a:rPr lang="fr-FR" sz="3200" dirty="0"/>
              <a:t>du changement de statut. </a:t>
            </a:r>
          </a:p>
        </p:txBody>
      </p:sp>
    </p:spTree>
    <p:extLst>
      <p:ext uri="{BB962C8B-B14F-4D97-AF65-F5344CB8AC3E}">
        <p14:creationId xmlns:p14="http://schemas.microsoft.com/office/powerpoint/2010/main" val="264957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958066" y="805093"/>
            <a:ext cx="3865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Inscription définitive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1089202" y="2045249"/>
            <a:ext cx="10341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Au regard des informations fournies par l’organisateur, notamment dans la fiche-événement ou dans la circulaire organisation, l’association est invitée à </a:t>
            </a:r>
            <a:r>
              <a:rPr lang="fr-FR" sz="3200" dirty="0">
                <a:solidFill>
                  <a:srgbClr val="D04742"/>
                </a:solidFill>
              </a:rPr>
              <a:t>valider</a:t>
            </a:r>
            <a:r>
              <a:rPr lang="fr-FR" sz="3200" dirty="0"/>
              <a:t> sa préinscription en une </a:t>
            </a:r>
            <a:r>
              <a:rPr lang="fr-FR" sz="3200" dirty="0">
                <a:solidFill>
                  <a:srgbClr val="D04742"/>
                </a:solidFill>
              </a:rPr>
              <a:t>inscription définitive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r>
              <a:rPr lang="fr-FR" sz="3200" dirty="0"/>
              <a:t>Elle peut aussi </a:t>
            </a:r>
            <a:r>
              <a:rPr lang="fr-FR" sz="3200" dirty="0">
                <a:solidFill>
                  <a:srgbClr val="D04742"/>
                </a:solidFill>
              </a:rPr>
              <a:t>renoncer à sa participation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25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328811" y="672807"/>
            <a:ext cx="5534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Inscription définitive - licences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1066624" y="1348800"/>
            <a:ext cx="103416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Cette inscription définitive est </a:t>
            </a:r>
            <a:r>
              <a:rPr lang="fr-FR" sz="3200" dirty="0">
                <a:solidFill>
                  <a:srgbClr val="D04742"/>
                </a:solidFill>
              </a:rPr>
              <a:t>liée à l’enregistrement des licenciés.</a:t>
            </a:r>
            <a:r>
              <a:rPr lang="fr-FR" sz="3200" dirty="0"/>
              <a:t> </a:t>
            </a:r>
          </a:p>
          <a:p>
            <a:r>
              <a:rPr lang="fr-FR" sz="3200" dirty="0"/>
              <a:t>Une rencontre comporte un certain effectif de licenciés et un certain effectif de non-licenciés (si le département le souhaite). </a:t>
            </a:r>
          </a:p>
          <a:p>
            <a:r>
              <a:rPr lang="fr-FR" sz="3200" dirty="0"/>
              <a:t>Lors de l’inscription définitive, </a:t>
            </a:r>
            <a:r>
              <a:rPr lang="fr-FR" sz="3200" dirty="0">
                <a:solidFill>
                  <a:srgbClr val="D04742"/>
                </a:solidFill>
              </a:rPr>
              <a:t>les licenciés doivent d’abord avoir été enregistrés</a:t>
            </a:r>
            <a:r>
              <a:rPr lang="fr-FR" sz="3200" dirty="0"/>
              <a:t> par l’association.</a:t>
            </a:r>
          </a:p>
          <a:p>
            <a:endParaRPr lang="fr-FR" sz="3200" dirty="0"/>
          </a:p>
          <a:p>
            <a:r>
              <a:rPr lang="fr-FR" sz="3200" dirty="0"/>
              <a:t>Cette procédure permettra de s’assurer que tous les enfants licenciés participant aux rencontres sont </a:t>
            </a:r>
            <a:r>
              <a:rPr lang="fr-FR" sz="3200" dirty="0">
                <a:solidFill>
                  <a:srgbClr val="D04742"/>
                </a:solidFill>
              </a:rPr>
              <a:t>bien couverts en termes d’assurance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99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1652109" y="714598"/>
            <a:ext cx="8985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2DA7DA"/>
                </a:solidFill>
              </a:rPr>
              <a:t>Inscription définitive</a:t>
            </a:r>
          </a:p>
          <a:p>
            <a:pPr algn="ctr"/>
            <a:r>
              <a:rPr lang="fr-FR" sz="3200" dirty="0">
                <a:solidFill>
                  <a:srgbClr val="2DA7DA"/>
                </a:solidFill>
              </a:rPr>
              <a:t>Échanges entre les associations et l’organisateur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942446" y="1984189"/>
            <a:ext cx="10341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Une zone visible par tous permettant de </a:t>
            </a:r>
            <a:r>
              <a:rPr lang="fr-FR" sz="3200" dirty="0">
                <a:solidFill>
                  <a:srgbClr val="D04742"/>
                </a:solidFill>
              </a:rPr>
              <a:t>mutualiser questions et réponses entre les associations et l’organisateur</a:t>
            </a:r>
            <a:r>
              <a:rPr lang="fr-FR" sz="3200" dirty="0"/>
              <a:t> est prévue. Cette zone permettra aussi </a:t>
            </a:r>
            <a:r>
              <a:rPr lang="fr-FR" sz="3200" dirty="0">
                <a:solidFill>
                  <a:srgbClr val="D04742"/>
                </a:solidFill>
              </a:rPr>
              <a:t>l’affichage de documents complémentaires</a:t>
            </a:r>
            <a:r>
              <a:rPr lang="fr-FR" sz="3200" dirty="0"/>
              <a:t>. 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D04742"/>
                </a:solidFill>
              </a:rPr>
              <a:t>L’association </a:t>
            </a:r>
            <a:r>
              <a:rPr lang="fr-FR" sz="3200" dirty="0"/>
              <a:t>aura également la possibilité de </a:t>
            </a:r>
            <a:r>
              <a:rPr lang="fr-FR" sz="3200" dirty="0">
                <a:solidFill>
                  <a:srgbClr val="D04742"/>
                </a:solidFill>
              </a:rPr>
              <a:t>déposer ses propres documents</a:t>
            </a:r>
            <a:r>
              <a:rPr lang="fr-FR" sz="3200" dirty="0"/>
              <a:t>, soit un document retour comme </a:t>
            </a:r>
          </a:p>
          <a:p>
            <a:r>
              <a:rPr lang="fr-FR" sz="3200" dirty="0"/>
              <a:t>la fiche-navette, soit par exemple des propositions d’ateliers conçus par les enfants.</a:t>
            </a:r>
          </a:p>
        </p:txBody>
      </p:sp>
    </p:spTree>
    <p:extLst>
      <p:ext uri="{BB962C8B-B14F-4D97-AF65-F5344CB8AC3E}">
        <p14:creationId xmlns:p14="http://schemas.microsoft.com/office/powerpoint/2010/main" val="151953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948943" y="633372"/>
            <a:ext cx="4294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Clôture de la rencontre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959167" y="1091854"/>
            <a:ext cx="1034168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Une fois la rencontre réalisée, l’organisateur doit </a:t>
            </a:r>
            <a:r>
              <a:rPr lang="fr-FR" sz="3200" dirty="0">
                <a:solidFill>
                  <a:srgbClr val="D04742"/>
                </a:solidFill>
              </a:rPr>
              <a:t>clôturer la rencontre</a:t>
            </a:r>
            <a:r>
              <a:rPr lang="fr-FR" sz="3200" dirty="0"/>
              <a:t> pour que les renseignements </a:t>
            </a:r>
            <a:r>
              <a:rPr lang="fr-FR" sz="3200" dirty="0">
                <a:solidFill>
                  <a:srgbClr val="D04742"/>
                </a:solidFill>
              </a:rPr>
              <a:t>statistiques soient validés.</a:t>
            </a:r>
          </a:p>
          <a:p>
            <a:endParaRPr lang="fr-FR" sz="800" dirty="0"/>
          </a:p>
          <a:p>
            <a:r>
              <a:rPr lang="fr-FR" sz="3200" dirty="0"/>
              <a:t>Les </a:t>
            </a:r>
            <a:r>
              <a:rPr lang="fr-FR" sz="3200" dirty="0">
                <a:solidFill>
                  <a:srgbClr val="D04742"/>
                </a:solidFill>
              </a:rPr>
              <a:t>données</a:t>
            </a:r>
            <a:r>
              <a:rPr lang="fr-FR" sz="3200" dirty="0"/>
              <a:t> concernant les activités et les effectifs </a:t>
            </a:r>
            <a:r>
              <a:rPr lang="fr-FR" sz="3200" dirty="0">
                <a:solidFill>
                  <a:srgbClr val="D04742"/>
                </a:solidFill>
              </a:rPr>
              <a:t>sont récupérées</a:t>
            </a:r>
            <a:r>
              <a:rPr lang="fr-FR" sz="3200" dirty="0"/>
              <a:t>.</a:t>
            </a:r>
          </a:p>
          <a:p>
            <a:endParaRPr lang="fr-FR" sz="800" dirty="0"/>
          </a:p>
          <a:p>
            <a:r>
              <a:rPr lang="fr-FR" sz="3200" dirty="0"/>
              <a:t>L’organisateur n’aura plus qu’à </a:t>
            </a:r>
            <a:r>
              <a:rPr lang="fr-FR" sz="3200" dirty="0">
                <a:solidFill>
                  <a:srgbClr val="D04742"/>
                </a:solidFill>
              </a:rPr>
              <a:t>répondre à un petit nombre de questions </a:t>
            </a:r>
            <a:r>
              <a:rPr lang="fr-FR" sz="3200" dirty="0"/>
              <a:t>notamment sur les rôles sociaux, </a:t>
            </a:r>
          </a:p>
          <a:p>
            <a:r>
              <a:rPr lang="fr-FR" sz="3200" dirty="0"/>
              <a:t>la communication…</a:t>
            </a:r>
          </a:p>
          <a:p>
            <a:endParaRPr lang="fr-FR" sz="800" dirty="0"/>
          </a:p>
          <a:p>
            <a:r>
              <a:rPr lang="fr-FR" sz="3200" dirty="0"/>
              <a:t>L’USEP nationale ne demandera </a:t>
            </a:r>
            <a:r>
              <a:rPr lang="fr-FR" sz="3200" dirty="0">
                <a:solidFill>
                  <a:srgbClr val="D04742"/>
                </a:solidFill>
              </a:rPr>
              <a:t>pas d’autres statistiques concernant les rencontres</a:t>
            </a:r>
            <a:r>
              <a:rPr lang="fr-FR" sz="3200" dirty="0"/>
              <a:t> pour les comités utilisant WebAffiligue pour la gestion de leurs rencontres.</a:t>
            </a:r>
          </a:p>
          <a:p>
            <a:r>
              <a:rPr lang="fr-FR" dirty="0"/>
              <a:t> 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7988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948943" y="633372"/>
            <a:ext cx="4294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2DA7DA"/>
                </a:solidFill>
              </a:rPr>
              <a:t>En 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959167" y="1102861"/>
            <a:ext cx="103416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800" dirty="0"/>
          </a:p>
          <a:p>
            <a:r>
              <a:rPr lang="fr-FR" sz="3600" b="1" dirty="0">
                <a:solidFill>
                  <a:srgbClr val="D04742"/>
                </a:solidFill>
              </a:rPr>
              <a:t>Un outil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/>
              <a:t>Polyvalent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3200" dirty="0"/>
              <a:t>Gestion des rencontres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3200" dirty="0"/>
              <a:t>Gestion des statistiques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/>
              <a:t>Ouvert et paramétrable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/>
              <a:t>Simple et adaptable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3200" dirty="0"/>
              <a:t>Un </a:t>
            </a:r>
            <a:r>
              <a:rPr lang="fr-FR" sz="3200" b="1" dirty="0">
                <a:solidFill>
                  <a:srgbClr val="D04742"/>
                </a:solidFill>
              </a:rPr>
              <a:t>atout</a:t>
            </a:r>
            <a:r>
              <a:rPr lang="fr-FR" sz="3200" dirty="0"/>
              <a:t> indéniable </a:t>
            </a:r>
          </a:p>
          <a:p>
            <a:pPr lvl="4"/>
            <a:r>
              <a:rPr lang="fr-FR" sz="3200" dirty="0"/>
              <a:t>« </a:t>
            </a:r>
            <a:r>
              <a:rPr lang="fr-FR" sz="3200" i="1" dirty="0"/>
              <a:t>Le comité départemental qui utilisera cet outil sera déchargé du travail de saisie des données des rencontres en fin de saison</a:t>
            </a:r>
            <a:r>
              <a:rPr lang="fr-FR" sz="3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5898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66" y="1640056"/>
            <a:ext cx="9682844" cy="357788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700" dirty="0">
                <a:solidFill>
                  <a:srgbClr val="D04742"/>
                </a:solidFill>
              </a:rPr>
              <a:t>Webaffiligue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Un outil de </a:t>
            </a:r>
            <a:r>
              <a:rPr lang="fr-FR" dirty="0">
                <a:solidFill>
                  <a:schemeClr val="tx1"/>
                </a:solidFill>
              </a:rPr>
              <a:t>GESTION</a:t>
            </a:r>
            <a:r>
              <a:rPr lang="fr-FR" dirty="0"/>
              <a:t> des rencontres sportives associatives</a:t>
            </a:r>
            <a:br>
              <a:rPr lang="fr-FR" dirty="0"/>
            </a:br>
            <a:r>
              <a:rPr lang="fr-FR" dirty="0"/>
              <a:t>et des </a:t>
            </a:r>
            <a:r>
              <a:rPr lang="fr-FR" dirty="0">
                <a:solidFill>
                  <a:schemeClr val="tx1"/>
                </a:solidFill>
              </a:rPr>
              <a:t>STATISTIQUES</a:t>
            </a:r>
            <a:r>
              <a:rPr lang="fr-FR" dirty="0"/>
              <a:t> qui leur sont associées</a:t>
            </a:r>
          </a:p>
        </p:txBody>
      </p:sp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1013797" y="1014384"/>
            <a:ext cx="102703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outil né d’une </a:t>
            </a:r>
            <a:r>
              <a:rPr lang="fr-FR" sz="3200" dirty="0">
                <a:solidFill>
                  <a:srgbClr val="D04742"/>
                </a:solidFill>
              </a:rPr>
              <a:t>demande forte des délégués </a:t>
            </a:r>
            <a:r>
              <a:rPr lang="fr-FR" sz="3200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Disposer d’un outil permettant la gestion des rencontres sportives associatives.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Réduire le temps passé à entrer les statistiques pour l’échelon national.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78D7E-AD7C-4B4E-8578-1A8690BC4F22}"/>
              </a:ext>
            </a:extLst>
          </p:cNvPr>
          <p:cNvSpPr/>
          <p:nvPr/>
        </p:nvSpPr>
        <p:spPr>
          <a:xfrm>
            <a:off x="1056358" y="4288572"/>
            <a:ext cx="95817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Une réponse du National coordonnée et synthétique :</a:t>
            </a:r>
          </a:p>
          <a:p>
            <a:r>
              <a:rPr lang="fr-FR" sz="3200" dirty="0"/>
              <a:t>Un outil permettant </a:t>
            </a:r>
            <a:r>
              <a:rPr lang="fr-FR" sz="3200" dirty="0">
                <a:solidFill>
                  <a:srgbClr val="D04742"/>
                </a:solidFill>
              </a:rPr>
              <a:t>à la fois </a:t>
            </a:r>
            <a:r>
              <a:rPr lang="fr-FR" sz="3200" dirty="0"/>
              <a:t>de gérer les rencontres sportives et la remontée des statistiques des rencontres au niveau national.</a:t>
            </a:r>
          </a:p>
        </p:txBody>
      </p:sp>
    </p:spTree>
    <p:extLst>
      <p:ext uri="{BB962C8B-B14F-4D97-AF65-F5344CB8AC3E}">
        <p14:creationId xmlns:p14="http://schemas.microsoft.com/office/powerpoint/2010/main" val="73362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1187892" y="847150"/>
            <a:ext cx="102703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peu d’histoire :</a:t>
            </a:r>
          </a:p>
          <a:p>
            <a:endParaRPr lang="fr-F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2014 : instauration de la prise de licence nominative obligatoire sur Affiligue.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2016 : saisie des données des rencontres sportives sur WebAffiligue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2018 : disparition du système Affiligue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r>
              <a:rPr lang="fr-FR" sz="3200" dirty="0"/>
              <a:t> WebAffiligue système unique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i="1" dirty="0"/>
              <a:t>2019 : création d’un outil de gestion des rencontres et des statistiques associées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3360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1142737" y="949610"/>
            <a:ext cx="10270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choix politique et financier :</a:t>
            </a:r>
          </a:p>
          <a:p>
            <a:endParaRPr lang="fr-F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Bénéficier des services informatiques du Centre Confédéral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S’appuyer sur des structures logicielles existantes afin de diminuer le coût financier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F2CCC-D861-401F-B659-0802C6B43AA9}"/>
              </a:ext>
            </a:extLst>
          </p:cNvPr>
          <p:cNvSpPr/>
          <p:nvPr/>
        </p:nvSpPr>
        <p:spPr>
          <a:xfrm>
            <a:off x="1142737" y="4657513"/>
            <a:ext cx="92335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C’est ainsi que le choix a été fait de développer l’outil de gestion des rencontres et des statistiques autour de </a:t>
            </a:r>
            <a:r>
              <a:rPr lang="fr-FR" sz="3200" dirty="0">
                <a:solidFill>
                  <a:srgbClr val="D04742"/>
                </a:solidFill>
              </a:rPr>
              <a:t>l’agenda WebAffiligue</a:t>
            </a:r>
            <a:r>
              <a:rPr lang="fr-FR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3314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990600" y="781137"/>
            <a:ext cx="10270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outil ouvert permettant de </a:t>
            </a:r>
            <a:r>
              <a:rPr lang="fr-FR" sz="3200" dirty="0">
                <a:solidFill>
                  <a:srgbClr val="D04742"/>
                </a:solidFill>
              </a:rPr>
              <a:t>multiples entrées</a:t>
            </a:r>
            <a:r>
              <a:rPr lang="fr-FR" sz="3200" dirty="0"/>
              <a:t>. </a:t>
            </a:r>
          </a:p>
          <a:p>
            <a:r>
              <a:rPr lang="fr-FR" sz="3200" dirty="0"/>
              <a:t>Par exemple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Vous avez déjà une </a:t>
            </a:r>
            <a:r>
              <a:rPr lang="fr-FR" sz="3200" dirty="0">
                <a:solidFill>
                  <a:srgbClr val="D04742"/>
                </a:solidFill>
              </a:rPr>
              <a:t>application locale ou un site internet </a:t>
            </a:r>
            <a:r>
              <a:rPr lang="fr-FR" sz="3200" dirty="0"/>
              <a:t>permettant la gestion des rencontres : votre utilisation peut se </a:t>
            </a:r>
            <a:r>
              <a:rPr lang="fr-FR" sz="3200" dirty="0">
                <a:solidFill>
                  <a:srgbClr val="D04742"/>
                </a:solidFill>
              </a:rPr>
              <a:t>limiter à la fonction Agenda</a:t>
            </a:r>
            <a:r>
              <a:rPr lang="fr-FR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/>
              <a:t>Vous avez un </a:t>
            </a:r>
            <a:r>
              <a:rPr lang="fr-FR" sz="3200" dirty="0">
                <a:solidFill>
                  <a:srgbClr val="D04742"/>
                </a:solidFill>
              </a:rPr>
              <a:t>système local de recueil des statistiques </a:t>
            </a:r>
            <a:r>
              <a:rPr lang="fr-FR" sz="3200" dirty="0"/>
              <a:t>des rencontres qui fonctionne bien : votre utilisation peut se </a:t>
            </a:r>
            <a:r>
              <a:rPr lang="fr-FR" sz="3200" dirty="0">
                <a:solidFill>
                  <a:srgbClr val="D04742"/>
                </a:solidFill>
              </a:rPr>
              <a:t>limiter à l’outil Gestion des Rencontres.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A4F908-1953-43E2-A810-504C31269B0E}"/>
              </a:ext>
            </a:extLst>
          </p:cNvPr>
          <p:cNvSpPr/>
          <p:nvPr/>
        </p:nvSpPr>
        <p:spPr>
          <a:xfrm>
            <a:off x="1091796" y="5273863"/>
            <a:ext cx="9304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D04742"/>
                </a:solidFill>
              </a:rPr>
              <a:t>Un paramétrage est prévu </a:t>
            </a:r>
            <a:r>
              <a:rPr lang="fr-FR" sz="3200" dirty="0"/>
              <a:t>: par exemple, prise en compte du temps de la rencontre, de la possibilité ou non d’accueillir des non-licenciés…</a:t>
            </a:r>
          </a:p>
        </p:txBody>
      </p:sp>
    </p:spTree>
    <p:extLst>
      <p:ext uri="{BB962C8B-B14F-4D97-AF65-F5344CB8AC3E}">
        <p14:creationId xmlns:p14="http://schemas.microsoft.com/office/powerpoint/2010/main" val="191779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4038600" y="871448"/>
            <a:ext cx="3389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D04742"/>
                </a:solidFill>
              </a:rPr>
              <a:t>Un schéma simple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FC7F4-B0A3-4F22-BD6D-8C0C077B90A1}"/>
              </a:ext>
            </a:extLst>
          </p:cNvPr>
          <p:cNvSpPr/>
          <p:nvPr/>
        </p:nvSpPr>
        <p:spPr>
          <a:xfrm>
            <a:off x="1057576" y="1546534"/>
            <a:ext cx="9802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Offre de rencontre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Préinscription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Finalisation de la rencontre (confirmation des lieux, des dates…)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Inscription définitive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Clôture de la rencontre</a:t>
            </a:r>
          </a:p>
        </p:txBody>
      </p:sp>
    </p:spTree>
    <p:extLst>
      <p:ext uri="{BB962C8B-B14F-4D97-AF65-F5344CB8AC3E}">
        <p14:creationId xmlns:p14="http://schemas.microsoft.com/office/powerpoint/2010/main" val="167738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4038600" y="871448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Place des statistiques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FC7F4-B0A3-4F22-BD6D-8C0C077B90A1}"/>
              </a:ext>
            </a:extLst>
          </p:cNvPr>
          <p:cNvSpPr/>
          <p:nvPr/>
        </p:nvSpPr>
        <p:spPr>
          <a:xfrm>
            <a:off x="966510" y="1522154"/>
            <a:ext cx="9761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Offre de rencontre (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>
                <a:solidFill>
                  <a:srgbClr val="C00000"/>
                </a:solidFill>
                <a:sym typeface="Wingdings" panose="05000000000000000000" pitchFamily="2" charset="2"/>
              </a:rPr>
              <a:t>Activités</a:t>
            </a:r>
            <a:r>
              <a:rPr lang="fr-FR" sz="3200" dirty="0">
                <a:sym typeface="Wingdings" panose="05000000000000000000" pitchFamily="2" charset="2"/>
              </a:rPr>
              <a:t>)</a:t>
            </a: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Préinscription (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>
                <a:solidFill>
                  <a:srgbClr val="C00000"/>
                </a:solidFill>
                <a:sym typeface="Wingdings" panose="05000000000000000000" pitchFamily="2" charset="2"/>
              </a:rPr>
              <a:t>Effectifs</a:t>
            </a:r>
            <a:r>
              <a:rPr lang="fr-FR" sz="3200" dirty="0">
                <a:sym typeface="Wingdings" panose="05000000000000000000" pitchFamily="2" charset="2"/>
              </a:rPr>
              <a:t>)</a:t>
            </a: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Finalisation de la rencontre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Inscription définitive (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>
                <a:solidFill>
                  <a:srgbClr val="C00000"/>
                </a:solidFill>
                <a:sym typeface="Wingdings" panose="05000000000000000000" pitchFamily="2" charset="2"/>
              </a:rPr>
              <a:t>Validation des données</a:t>
            </a:r>
            <a:r>
              <a:rPr lang="fr-FR" sz="3200" dirty="0">
                <a:sym typeface="Wingdings" panose="05000000000000000000" pitchFamily="2" charset="2"/>
              </a:rPr>
              <a:t>)</a:t>
            </a: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Clôture de la rencontre (</a:t>
            </a: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>
                <a:solidFill>
                  <a:srgbClr val="C00000"/>
                </a:solidFill>
                <a:sym typeface="Wingdings" panose="05000000000000000000" pitchFamily="2" charset="2"/>
              </a:rPr>
              <a:t>Renseignements complémentaires</a:t>
            </a:r>
            <a:r>
              <a:rPr lang="fr-FR" sz="3200" dirty="0">
                <a:sym typeface="Wingdings" panose="05000000000000000000" pitchFamily="2" charset="2"/>
              </a:rPr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7574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BB7D941-2BC5-254E-A330-32CDAD55C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8F63B3-6A46-4F54-AC08-998B4859C3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76253" y="9163"/>
            <a:ext cx="1815747" cy="124841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57F396-70BA-4175-8281-34D1388A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99" y="136525"/>
            <a:ext cx="9306379" cy="6446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GESTION</a:t>
            </a:r>
            <a:r>
              <a:rPr lang="fr-FR" sz="4000" dirty="0"/>
              <a:t> des rencontres et des </a:t>
            </a:r>
            <a:r>
              <a:rPr lang="fr-FR" sz="4000" dirty="0">
                <a:solidFill>
                  <a:schemeClr val="tx1"/>
                </a:solidFill>
              </a:rPr>
              <a:t>STATISTIQUES</a:t>
            </a:r>
            <a:r>
              <a:rPr lang="fr-FR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F6562-8E40-4BA2-B9C8-CD54E314C8B8}"/>
              </a:ext>
            </a:extLst>
          </p:cNvPr>
          <p:cNvSpPr/>
          <p:nvPr/>
        </p:nvSpPr>
        <p:spPr>
          <a:xfrm>
            <a:off x="3024011" y="994840"/>
            <a:ext cx="6143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2DA7DA"/>
                </a:solidFill>
              </a:rPr>
              <a:t>Création de l’offre de la rencontre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C605B-0D7B-44AB-8474-9D2284F520DF}"/>
              </a:ext>
            </a:extLst>
          </p:cNvPr>
          <p:cNvSpPr/>
          <p:nvPr/>
        </p:nvSpPr>
        <p:spPr>
          <a:xfrm>
            <a:off x="1206853" y="1793318"/>
            <a:ext cx="10341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L’organisateur </a:t>
            </a:r>
            <a:r>
              <a:rPr lang="fr-FR" sz="3200" dirty="0">
                <a:solidFill>
                  <a:srgbClr val="D04742"/>
                </a:solidFill>
              </a:rPr>
              <a:t>crée et prépare l’offre de la rencontre</a:t>
            </a:r>
            <a:r>
              <a:rPr lang="fr-FR" sz="3200" dirty="0"/>
              <a:t>. Il s’agit d’une fiche-événement à compléter (date, lieu…).  Cette fiche peut être </a:t>
            </a:r>
            <a:r>
              <a:rPr lang="fr-FR" sz="3200" dirty="0">
                <a:solidFill>
                  <a:srgbClr val="D04742"/>
                </a:solidFill>
              </a:rPr>
              <a:t>complétée à différents moments </a:t>
            </a:r>
            <a:r>
              <a:rPr lang="fr-FR" sz="3200" dirty="0"/>
              <a:t>de la saison au fur et à mesure que les informations sont disponibles.</a:t>
            </a:r>
          </a:p>
          <a:p>
            <a:endParaRPr lang="fr-FR" sz="3200" dirty="0"/>
          </a:p>
          <a:p>
            <a:r>
              <a:rPr lang="fr-FR" sz="3200" dirty="0"/>
              <a:t>Cette fiche a </a:t>
            </a:r>
            <a:r>
              <a:rPr lang="fr-FR" sz="3200" dirty="0">
                <a:solidFill>
                  <a:srgbClr val="D04742"/>
                </a:solidFill>
              </a:rPr>
              <a:t>un statut « Brouillon »</a:t>
            </a:r>
            <a:r>
              <a:rPr lang="fr-FR" sz="3200" dirty="0"/>
              <a:t> et n’est visible que par l’organisateur.</a:t>
            </a:r>
          </a:p>
        </p:txBody>
      </p:sp>
    </p:spTree>
    <p:extLst>
      <p:ext uri="{BB962C8B-B14F-4D97-AF65-F5344CB8AC3E}">
        <p14:creationId xmlns:p14="http://schemas.microsoft.com/office/powerpoint/2010/main" val="1410555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876</Words>
  <Application>Microsoft Office PowerPoint</Application>
  <PresentationFormat>Grand écran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Bauhaus</vt:lpstr>
      <vt:lpstr>Bauhaus 93</vt:lpstr>
      <vt:lpstr>Calibri</vt:lpstr>
      <vt:lpstr>Wingdings</vt:lpstr>
      <vt:lpstr>Thème Office</vt:lpstr>
      <vt:lpstr>ASSEMBLÉE GÉNÉRALE</vt:lpstr>
      <vt:lpstr>Webaffiligue  Un outil de GESTION des rencontres sportives associatives et des STATISTIQUES qui leur sont associées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  <vt:lpstr>GESTION des rencontres et des STATISTIQUES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Perrine CHUKER</cp:lastModifiedBy>
  <cp:revision>75</cp:revision>
  <cp:lastPrinted>2019-04-13T14:25:53Z</cp:lastPrinted>
  <dcterms:created xsi:type="dcterms:W3CDTF">2019-03-18T13:10:50Z</dcterms:created>
  <dcterms:modified xsi:type="dcterms:W3CDTF">2019-04-19T12:04:42Z</dcterms:modified>
</cp:coreProperties>
</file>