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4" r:id="rId1"/>
  </p:sldMasterIdLst>
  <p:notesMasterIdLst>
    <p:notesMasterId r:id="rId26"/>
  </p:notesMasterIdLst>
  <p:sldIdLst>
    <p:sldId id="256" r:id="rId2"/>
    <p:sldId id="266" r:id="rId3"/>
    <p:sldId id="272" r:id="rId4"/>
    <p:sldId id="269" r:id="rId5"/>
    <p:sldId id="270" r:id="rId6"/>
    <p:sldId id="271" r:id="rId7"/>
    <p:sldId id="273" r:id="rId8"/>
    <p:sldId id="274" r:id="rId9"/>
    <p:sldId id="275" r:id="rId10"/>
    <p:sldId id="276" r:id="rId11"/>
    <p:sldId id="264"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nard COLMONT" initials="BC" lastIdx="1" clrIdx="0">
    <p:extLst>
      <p:ext uri="{19B8F6BF-5375-455C-9EA6-DF929625EA0E}">
        <p15:presenceInfo xmlns:p15="http://schemas.microsoft.com/office/powerpoint/2012/main" userId="S-1-5-21-1629651560-3141509866-3791558595-1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8" autoAdjust="0"/>
    <p:restoredTop sz="94660"/>
  </p:normalViewPr>
  <p:slideViewPr>
    <p:cSldViewPr snapToGrid="0" snapToObjects="1">
      <p:cViewPr varScale="1">
        <p:scale>
          <a:sx n="74" d="100"/>
          <a:sy n="74" d="100"/>
        </p:scale>
        <p:origin x="12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439DEC-CDE5-40E6-937C-EAA273F69F00}" type="datetimeFigureOut">
              <a:rPr lang="fr-FR" smtClean="0"/>
              <a:t>23/10/2014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A30616-69B5-40A5-8662-DC2EE1E356D1}" type="slidenum">
              <a:rPr lang="fr-FR" smtClean="0"/>
              <a:t>‹N°›</a:t>
            </a:fld>
            <a:endParaRPr lang="fr-FR"/>
          </a:p>
        </p:txBody>
      </p:sp>
    </p:spTree>
    <p:extLst>
      <p:ext uri="{BB962C8B-B14F-4D97-AF65-F5344CB8AC3E}">
        <p14:creationId xmlns:p14="http://schemas.microsoft.com/office/powerpoint/2010/main" val="3308043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A30616-69B5-40A5-8662-DC2EE1E356D1}" type="slidenum">
              <a:rPr lang="fr-FR" smtClean="0"/>
              <a:t>1</a:t>
            </a:fld>
            <a:endParaRPr lang="fr-FR"/>
          </a:p>
        </p:txBody>
      </p:sp>
    </p:spTree>
    <p:extLst>
      <p:ext uri="{BB962C8B-B14F-4D97-AF65-F5344CB8AC3E}">
        <p14:creationId xmlns:p14="http://schemas.microsoft.com/office/powerpoint/2010/main" val="1797327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C098494-A54B-4ABE-92AD-393FDA397A1E}" type="datetime1">
              <a:rPr lang="fr-FR" smtClean="0"/>
              <a:t>23/10/2014</a:t>
            </a:fld>
            <a:endParaRPr lang="fr-FR"/>
          </a:p>
        </p:txBody>
      </p:sp>
      <p:sp>
        <p:nvSpPr>
          <p:cNvPr id="5" name="Footer Placeholder 4"/>
          <p:cNvSpPr>
            <a:spLocks noGrp="1"/>
          </p:cNvSpPr>
          <p:nvPr>
            <p:ph type="ftr" sz="quarter" idx="11"/>
          </p:nvPr>
        </p:nvSpPr>
        <p:spPr>
          <a:xfrm>
            <a:off x="3623733" y="6117336"/>
            <a:ext cx="3609438" cy="365125"/>
          </a:xfrm>
        </p:spPr>
        <p:txBody>
          <a:bodyPr/>
          <a:lstStyle/>
          <a:p>
            <a:endParaRPr lang="fr-FR"/>
          </a:p>
        </p:txBody>
      </p:sp>
      <p:sp>
        <p:nvSpPr>
          <p:cNvPr id="6" name="Slide Number Placeholder 5"/>
          <p:cNvSpPr>
            <a:spLocks noGrp="1"/>
          </p:cNvSpPr>
          <p:nvPr>
            <p:ph type="sldNum" sz="quarter" idx="12"/>
          </p:nvPr>
        </p:nvSpPr>
        <p:spPr>
          <a:xfrm>
            <a:off x="8275320" y="6117336"/>
            <a:ext cx="411480" cy="365125"/>
          </a:xfrm>
        </p:spPr>
        <p:txBody>
          <a:bodyPr/>
          <a:lstStyle/>
          <a:p>
            <a:fld id="{7DFB8587-FAF5-0E45-8C1F-6EDF31257346}" type="slidenum">
              <a:rPr lang="fr-FR" smtClean="0"/>
              <a:t>‹N°›</a:t>
            </a:fld>
            <a:endParaRPr lang="fr-F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82250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FF458EB-FFE9-4367-BFB6-3EF45EE85F4F}" type="datetime1">
              <a:rPr lang="fr-FR" smtClean="0"/>
              <a:t>23/10/2014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4186075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49284AD-3E62-431A-AE43-B4E297C5A7E6}"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2517118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5BBD340-137F-45E4-8A15-92430BB4FC28}"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54007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00D8654-7CDE-4FA9-97AF-8DED120DAE2F}"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403818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4F9E546-7BA1-4463-B472-8193F1BAF734}"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109676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50560A4-60E3-4533-894E-7DB6EF22307B}"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60577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509FB9A-1ECD-49F1-BEC5-B53150A68BA2}"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295207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BEFCDB8-EC84-472B-BD61-10505DD9BF42}"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87846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fr-FR" smtClean="0"/>
              <a:t>Modifiez le style du titre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7344329" y="6108173"/>
            <a:ext cx="857473" cy="365125"/>
          </a:xfrm>
        </p:spPr>
        <p:txBody>
          <a:bodyPr/>
          <a:lstStyle/>
          <a:p>
            <a:fld id="{15F4EFEA-EF85-429D-A1BE-350F94A6CDB7}" type="datetime1">
              <a:rPr lang="fr-FR" smtClean="0"/>
              <a:t>23/10/2014</a:t>
            </a:fld>
            <a:endParaRPr lang="fr-FR"/>
          </a:p>
        </p:txBody>
      </p:sp>
      <p:sp>
        <p:nvSpPr>
          <p:cNvPr id="5" name="Footer Placeholder 4"/>
          <p:cNvSpPr>
            <a:spLocks noGrp="1"/>
          </p:cNvSpPr>
          <p:nvPr>
            <p:ph type="ftr" sz="quarter" idx="11"/>
          </p:nvPr>
        </p:nvSpPr>
        <p:spPr>
          <a:xfrm>
            <a:off x="1972647" y="6108173"/>
            <a:ext cx="5314517" cy="365125"/>
          </a:xfrm>
        </p:spPr>
        <p:txBody>
          <a:bodyPr/>
          <a:lstStyle/>
          <a:p>
            <a:endParaRPr lang="fr-FR"/>
          </a:p>
        </p:txBody>
      </p:sp>
      <p:sp>
        <p:nvSpPr>
          <p:cNvPr id="6" name="Slide Number Placeholder 5"/>
          <p:cNvSpPr>
            <a:spLocks noGrp="1"/>
          </p:cNvSpPr>
          <p:nvPr>
            <p:ph type="sldNum" sz="quarter" idx="12"/>
          </p:nvPr>
        </p:nvSpPr>
        <p:spPr>
          <a:xfrm>
            <a:off x="8258967" y="6108173"/>
            <a:ext cx="427833" cy="365125"/>
          </a:xfrm>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618623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FB2A9C-D90A-47BC-B766-794F14F6B9A3}" type="datetime1">
              <a:rPr lang="fr-FR" smtClean="0"/>
              <a:t>23/10/2014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8273317" y="6116070"/>
            <a:ext cx="413483" cy="365125"/>
          </a:xfrm>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29324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5AC3CFC-5C92-47D4-AC18-50EFC6537285}" type="datetime1">
              <a:rPr lang="fr-FR" smtClean="0"/>
              <a:t>23/10/2014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845653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708AE1E-04C1-46F9-A1FC-1F6DC421B2C1}" type="datetime1">
              <a:rPr lang="fr-FR" smtClean="0"/>
              <a:t>23/10/2014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345987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934AEDC-6E4F-4489-88DB-02F79A6DA092}" type="datetime1">
              <a:rPr lang="fr-FR" smtClean="0"/>
              <a:t>23/10/2014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350927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051CD-3F26-4654-91E9-B6EE0119A1ED}" type="datetime1">
              <a:rPr lang="fr-FR" smtClean="0"/>
              <a:t>23/10/2014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13195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fr-FR" smtClean="0"/>
              <a:t>Modifiez le style du titre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DE6124F-D5A2-4F32-B240-BF23B3C8C8DE}" type="datetime1">
              <a:rPr lang="fr-FR" smtClean="0"/>
              <a:t>23/10/2014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216252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E04385B-69EF-4244-9F40-555C8FF3A5AC}" type="datetime1">
              <a:rPr lang="fr-FR" smtClean="0"/>
              <a:t>23/10/2014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FB8587-FAF5-0E45-8C1F-6EDF31257346}" type="slidenum">
              <a:rPr lang="fr-FR" smtClean="0"/>
              <a:t>‹N°›</a:t>
            </a:fld>
            <a:endParaRPr lang="fr-FR"/>
          </a:p>
        </p:txBody>
      </p:sp>
    </p:spTree>
    <p:extLst>
      <p:ext uri="{BB962C8B-B14F-4D97-AF65-F5344CB8AC3E}">
        <p14:creationId xmlns:p14="http://schemas.microsoft.com/office/powerpoint/2010/main" val="257862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81027FB-1F33-4BEF-8D2D-7DC0387672A8}" type="datetime1">
              <a:rPr lang="fr-FR" smtClean="0"/>
              <a:t>23/10/2014</a:t>
            </a:fld>
            <a:endParaRPr lang="fr-F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FB8587-FAF5-0E45-8C1F-6EDF31257346}" type="slidenum">
              <a:rPr lang="fr-FR" smtClean="0"/>
              <a:t>‹N°›</a:t>
            </a:fld>
            <a:endParaRPr lang="fr-FR"/>
          </a:p>
        </p:txBody>
      </p:sp>
    </p:spTree>
    <p:extLst>
      <p:ext uri="{BB962C8B-B14F-4D97-AF65-F5344CB8AC3E}">
        <p14:creationId xmlns:p14="http://schemas.microsoft.com/office/powerpoint/2010/main" val="117127435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0525" y="406400"/>
            <a:ext cx="8629475" cy="1727200"/>
          </a:xfrm>
        </p:spPr>
        <p:txBody>
          <a:bodyPr>
            <a:normAutofit fontScale="90000"/>
          </a:bodyPr>
          <a:lstStyle/>
          <a:p>
            <a:r>
              <a:rPr lang="fr-FR" b="1" dirty="0" smtClean="0">
                <a:solidFill>
                  <a:schemeClr val="accent1">
                    <a:lumMod val="75000"/>
                  </a:schemeClr>
                </a:solidFill>
                <a:latin typeface="Comic Sans MS" panose="030F0702030302020204" pitchFamily="66" charset="0"/>
              </a:rPr>
              <a:t>LE GUIDE DE LA RENCONTRE SPORTIVE</a:t>
            </a:r>
            <a:endParaRPr lang="fr-FR"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7" name="Espace réservé du contenu 2"/>
          <p:cNvSpPr txBox="1">
            <a:spLocks/>
          </p:cNvSpPr>
          <p:nvPr/>
        </p:nvSpPr>
        <p:spPr>
          <a:xfrm>
            <a:off x="982133" y="2667000"/>
            <a:ext cx="7704667" cy="3332816"/>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ü"/>
            </a:pPr>
            <a:endParaRPr lang="fr-FR" sz="3200" dirty="0">
              <a:latin typeface="Comic Sans MS" panose="030F0702030302020204" pitchFamily="66" charset="0"/>
            </a:endParaRPr>
          </a:p>
        </p:txBody>
      </p:sp>
      <p:pic>
        <p:nvPicPr>
          <p:cNvPr id="1030" name="Picture 6" descr="le guide de la rencont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7690" y="2133600"/>
            <a:ext cx="2998410" cy="4257742"/>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FB8587-FAF5-0E45-8C1F-6EDF31257346}" type="slidenum">
              <a:rPr lang="fr-FR" smtClean="0"/>
              <a:t>1</a:t>
            </a:fld>
            <a:endParaRPr lang="fr-FR"/>
          </a:p>
        </p:txBody>
      </p:sp>
    </p:spTree>
    <p:extLst>
      <p:ext uri="{BB962C8B-B14F-4D97-AF65-F5344CB8AC3E}">
        <p14:creationId xmlns:p14="http://schemas.microsoft.com/office/powerpoint/2010/main" val="3932806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3204525"/>
          </a:xfrm>
        </p:spPr>
        <p:txBody>
          <a:bodyPr>
            <a:normAutofit fontScale="90000"/>
          </a:bodyPr>
          <a:lstStyle/>
          <a:p>
            <a:r>
              <a:rPr lang="fr-FR" dirty="0" smtClean="0">
                <a:latin typeface="Comic Sans MS" panose="030F0702030302020204" pitchFamily="66" charset="0"/>
              </a:rPr>
              <a:t>La rencontre sportive USEP, c’est un espace associatif spécifique</a:t>
            </a:r>
            <a:endParaRPr lang="fr-FR" dirty="0">
              <a:latin typeface="Comic Sans MS" panose="030F0702030302020204" pitchFamily="66" charset="0"/>
            </a:endParaRPr>
          </a:p>
        </p:txBody>
      </p:sp>
      <p:sp>
        <p:nvSpPr>
          <p:cNvPr id="3" name="Sous-titre 2"/>
          <p:cNvSpPr>
            <a:spLocks noGrp="1"/>
          </p:cNvSpPr>
          <p:nvPr>
            <p:ph type="subTitle" idx="1"/>
          </p:nvPr>
        </p:nvSpPr>
        <p:spPr>
          <a:xfrm>
            <a:off x="2160104" y="506527"/>
            <a:ext cx="6824870" cy="1364531"/>
          </a:xfrm>
        </p:spPr>
        <p:txBody>
          <a:bodyPr>
            <a:normAutofit fontScale="92500" lnSpcReduction="10000"/>
          </a:bodyPr>
          <a:lstStyle/>
          <a:p>
            <a:pPr algn="ctr"/>
            <a:r>
              <a:rPr lang="fr-FR" sz="4000" b="1" dirty="0" smtClean="0">
                <a:solidFill>
                  <a:schemeClr val="accent1">
                    <a:lumMod val="75000"/>
                  </a:schemeClr>
                </a:solidFill>
                <a:latin typeface="Comic Sans MS" panose="030F0702030302020204" pitchFamily="66" charset="0"/>
              </a:rPr>
              <a:t>Chapitre 3: </a:t>
            </a:r>
          </a:p>
          <a:p>
            <a:pPr algn="ctr"/>
            <a:r>
              <a:rPr lang="fr-FR" sz="4000" b="1" dirty="0" smtClean="0">
                <a:solidFill>
                  <a:schemeClr val="accent1">
                    <a:lumMod val="75000"/>
                  </a:schemeClr>
                </a:solidFill>
                <a:latin typeface="Comic Sans MS" panose="030F0702030302020204" pitchFamily="66" charset="0"/>
              </a:rPr>
              <a:t>VIE ASSOCIATIVE</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10</a:t>
            </a:fld>
            <a:endParaRPr lang="fr-FR"/>
          </a:p>
        </p:txBody>
      </p:sp>
    </p:spTree>
    <p:extLst>
      <p:ext uri="{BB962C8B-B14F-4D97-AF65-F5344CB8AC3E}">
        <p14:creationId xmlns:p14="http://schemas.microsoft.com/office/powerpoint/2010/main" val="1325813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71060"/>
            <a:ext cx="8445500" cy="1099931"/>
          </a:xfrm>
        </p:spPr>
        <p:txBody>
          <a:bodyPr>
            <a:normAutofit fontScale="90000"/>
          </a:bodyPr>
          <a:lstStyle/>
          <a:p>
            <a:r>
              <a:rPr lang="fr-FR" b="1" dirty="0">
                <a:solidFill>
                  <a:schemeClr val="accent1">
                    <a:lumMod val="75000"/>
                  </a:schemeClr>
                </a:solidFill>
                <a:latin typeface="Comic Sans MS" panose="030F0702030302020204" pitchFamily="66" charset="0"/>
              </a:rPr>
              <a:t>E</a:t>
            </a:r>
            <a:r>
              <a:rPr lang="fr-FR" sz="3600" b="1" dirty="0">
                <a:solidFill>
                  <a:schemeClr val="accent1">
                    <a:lumMod val="75000"/>
                  </a:schemeClr>
                </a:solidFill>
                <a:latin typeface="Comic Sans MS" panose="030F0702030302020204" pitchFamily="66" charset="0"/>
              </a:rPr>
              <a:t>n quoi la rencontre sportive USEP </a:t>
            </a:r>
            <a:r>
              <a:rPr lang="fr-FR" sz="3600" b="1" dirty="0" smtClean="0">
                <a:solidFill>
                  <a:schemeClr val="accent1">
                    <a:lumMod val="75000"/>
                  </a:schemeClr>
                </a:solidFill>
                <a:latin typeface="Comic Sans MS" panose="030F0702030302020204" pitchFamily="66" charset="0"/>
              </a:rPr>
              <a:t/>
            </a:r>
            <a:br>
              <a:rPr lang="fr-FR" sz="3600" b="1" dirty="0" smtClean="0">
                <a:solidFill>
                  <a:schemeClr val="accent1">
                    <a:lumMod val="75000"/>
                  </a:schemeClr>
                </a:solidFill>
                <a:latin typeface="Comic Sans MS" panose="030F0702030302020204" pitchFamily="66" charset="0"/>
              </a:rPr>
            </a:br>
            <a:r>
              <a:rPr lang="fr-FR" sz="3600" b="1" dirty="0" smtClean="0">
                <a:solidFill>
                  <a:schemeClr val="accent1">
                    <a:lumMod val="75000"/>
                  </a:schemeClr>
                </a:solidFill>
                <a:latin typeface="Comic Sans MS" panose="030F0702030302020204" pitchFamily="66" charset="0"/>
              </a:rPr>
              <a:t>est-elle </a:t>
            </a:r>
            <a:r>
              <a:rPr lang="fr-FR" sz="3600" b="1" dirty="0">
                <a:solidFill>
                  <a:schemeClr val="accent1">
                    <a:lumMod val="75000"/>
                  </a:schemeClr>
                </a:solidFill>
                <a:latin typeface="Comic Sans MS" panose="030F0702030302020204" pitchFamily="66" charset="0"/>
              </a:rPr>
              <a:t>un espace associatif spécifique ?</a:t>
            </a:r>
            <a:r>
              <a:rPr lang="fr-FR" dirty="0">
                <a:solidFill>
                  <a:srgbClr val="FF0000"/>
                </a:solidFill>
                <a:latin typeface="Comic Sans MS" panose="030F0702030302020204" pitchFamily="66" charset="0"/>
              </a:rPr>
              <a:t/>
            </a:r>
            <a:br>
              <a:rPr lang="fr-FR" dirty="0">
                <a:solidFill>
                  <a:srgbClr val="FF0000"/>
                </a:solidFill>
                <a:latin typeface="Comic Sans MS" panose="030F0702030302020204" pitchFamily="66" charset="0"/>
              </a:rPr>
            </a:br>
            <a:endParaRPr lang="fr-FR" dirty="0">
              <a:solidFill>
                <a:srgbClr val="3366FF"/>
              </a:solidFill>
              <a:latin typeface="Comic Sans MS" panose="030F0702030302020204" pitchFamily="66" charset="0"/>
            </a:endParaRPr>
          </a:p>
        </p:txBody>
      </p:sp>
      <p:sp>
        <p:nvSpPr>
          <p:cNvPr id="3" name="Espace réservé du contenu 2"/>
          <p:cNvSpPr>
            <a:spLocks noGrp="1"/>
          </p:cNvSpPr>
          <p:nvPr>
            <p:ph idx="1"/>
          </p:nvPr>
        </p:nvSpPr>
        <p:spPr>
          <a:xfrm>
            <a:off x="967409" y="1470991"/>
            <a:ext cx="7719392" cy="5043362"/>
          </a:xfrm>
        </p:spPr>
        <p:txBody>
          <a:bodyPr>
            <a:normAutofit fontScale="92500" lnSpcReduction="20000"/>
          </a:bodyPr>
          <a:lstStyle/>
          <a:p>
            <a:pPr marL="0" indent="0" algn="just">
              <a:buNone/>
            </a:pPr>
            <a:r>
              <a:rPr lang="fr-FR" dirty="0" smtClean="0"/>
              <a:t>«</a:t>
            </a:r>
          </a:p>
          <a:p>
            <a:pPr marL="0" indent="0" algn="just">
              <a:buNone/>
            </a:pPr>
            <a:endParaRPr lang="fr-FR" dirty="0"/>
          </a:p>
          <a:p>
            <a:pPr marL="0" indent="0" algn="just">
              <a:buNone/>
            </a:pPr>
            <a:r>
              <a:rPr lang="fr-FR" dirty="0" smtClean="0"/>
              <a:t> </a:t>
            </a:r>
            <a:r>
              <a:rPr lang="fr-FR" b="1" dirty="0" smtClean="0">
                <a:latin typeface="Comic Sans MS" panose="030F0702030302020204" pitchFamily="66" charset="0"/>
              </a:rPr>
              <a:t>La rencontre sportive USEP permet aux enfants : </a:t>
            </a:r>
          </a:p>
          <a:p>
            <a:pPr algn="just">
              <a:buFont typeface="Wingdings" panose="05000000000000000000" pitchFamily="2" charset="2"/>
              <a:buChar char="ü"/>
            </a:pPr>
            <a:r>
              <a:rPr lang="fr-FR" b="1" dirty="0" smtClean="0">
                <a:latin typeface="Comic Sans MS" panose="030F0702030302020204" pitchFamily="66" charset="0"/>
              </a:rPr>
              <a:t>d’être actifs dans leur association et dans leur école</a:t>
            </a:r>
          </a:p>
          <a:p>
            <a:pPr algn="just">
              <a:buFont typeface="Wingdings" panose="05000000000000000000" pitchFamily="2" charset="2"/>
              <a:buChar char="ü"/>
            </a:pPr>
            <a:r>
              <a:rPr lang="fr-FR" b="1" dirty="0" smtClean="0">
                <a:latin typeface="Comic Sans MS" panose="030F0702030302020204" pitchFamily="66" charset="0"/>
              </a:rPr>
              <a:t>de prendre des initiatives</a:t>
            </a:r>
          </a:p>
          <a:p>
            <a:pPr algn="just">
              <a:buFont typeface="Wingdings" panose="05000000000000000000" pitchFamily="2" charset="2"/>
              <a:buChar char="ü"/>
            </a:pPr>
            <a:r>
              <a:rPr lang="fr-FR" b="1" dirty="0" smtClean="0">
                <a:latin typeface="Comic Sans MS" panose="030F0702030302020204" pitchFamily="66" charset="0"/>
              </a:rPr>
              <a:t>de stimuler le sens de leur engagement</a:t>
            </a:r>
          </a:p>
          <a:p>
            <a:pPr algn="just">
              <a:buFont typeface="Wingdings" panose="05000000000000000000" pitchFamily="2" charset="2"/>
              <a:buChar char="ü"/>
            </a:pPr>
            <a:r>
              <a:rPr lang="fr-FR" b="1" dirty="0" smtClean="0">
                <a:latin typeface="Comic Sans MS" panose="030F0702030302020204" pitchFamily="66" charset="0"/>
              </a:rPr>
              <a:t>de faire l’apprentissage d’une citoyenneté active et d’une existence créative ».</a:t>
            </a:r>
          </a:p>
          <a:p>
            <a:pPr algn="just">
              <a:buFont typeface="Wingdings" charset="2"/>
              <a:buChar char="Ø"/>
            </a:pPr>
            <a:endParaRPr lang="fr-FR" dirty="0" smtClean="0"/>
          </a:p>
          <a:p>
            <a:pPr marL="0" indent="0" algn="just">
              <a:buNone/>
            </a:pPr>
            <a:r>
              <a:rPr lang="fr-FR" b="1" dirty="0" smtClean="0">
                <a:solidFill>
                  <a:schemeClr val="accent1">
                    <a:lumMod val="75000"/>
                  </a:schemeClr>
                </a:solidFill>
                <a:latin typeface="Comic Sans MS" panose="030F0702030302020204" pitchFamily="66" charset="0"/>
              </a:rPr>
              <a:t>« </a:t>
            </a:r>
            <a:r>
              <a:rPr lang="fr-FR" sz="2800" b="1" i="1" dirty="0" smtClean="0">
                <a:solidFill>
                  <a:schemeClr val="accent1">
                    <a:lumMod val="75000"/>
                  </a:schemeClr>
                </a:solidFill>
                <a:latin typeface="Comic Sans MS" panose="030F0702030302020204" pitchFamily="66" charset="0"/>
              </a:rPr>
              <a:t>En résumé, la rencontre sportive USEP permet de faire vivre et  partager aux enfants les valeurs de la République ».</a:t>
            </a:r>
            <a:endParaRPr lang="fr-FR" b="1" i="1" dirty="0" smtClean="0">
              <a:solidFill>
                <a:schemeClr val="accent1">
                  <a:lumMod val="75000"/>
                </a:schemeClr>
              </a:solidFill>
              <a:latin typeface="Comic Sans MS" panose="030F0702030302020204" pitchFamily="66" charset="0"/>
            </a:endParaRPr>
          </a:p>
          <a:p>
            <a:pPr marL="0" indent="0" algn="just">
              <a:buNone/>
            </a:pPr>
            <a:endParaRPr lang="fr-FR" dirty="0" smtClean="0"/>
          </a:p>
          <a:p>
            <a:pPr marL="0" indent="0" algn="just">
              <a:buNone/>
            </a:pPr>
            <a:endParaRPr lang="fr-FR" dirty="0" smtClean="0"/>
          </a:p>
          <a:p>
            <a:pPr marL="0" indent="0" algn="just">
              <a:buNone/>
            </a:pPr>
            <a:endParaRPr lang="fr-FR" dirty="0" smtClean="0"/>
          </a:p>
          <a:p>
            <a:pPr algn="just">
              <a:buFontTx/>
              <a:buChar char="-"/>
            </a:pPr>
            <a:endParaRPr lang="fr-FR" dirty="0"/>
          </a:p>
        </p:txBody>
      </p:sp>
      <p:pic>
        <p:nvPicPr>
          <p:cNvPr id="6" name="Image 5"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FB8587-FAF5-0E45-8C1F-6EDF31257346}" type="slidenum">
              <a:rPr lang="fr-FR" smtClean="0"/>
              <a:t>11</a:t>
            </a:fld>
            <a:endParaRPr lang="fr-FR"/>
          </a:p>
        </p:txBody>
      </p:sp>
    </p:spTree>
    <p:extLst>
      <p:ext uri="{BB962C8B-B14F-4D97-AF65-F5344CB8AC3E}">
        <p14:creationId xmlns:p14="http://schemas.microsoft.com/office/powerpoint/2010/main" val="797441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2"/>
            <a:ext cx="7704667" cy="510208"/>
          </a:xfrm>
        </p:spPr>
        <p:txBody>
          <a:bodyPr>
            <a:normAutofit fontScale="90000"/>
          </a:bodyPr>
          <a:lstStyle/>
          <a:p>
            <a:r>
              <a:rPr lang="fr-FR" b="1" dirty="0" smtClean="0">
                <a:solidFill>
                  <a:srgbClr val="FF0000"/>
                </a:solidFill>
                <a:latin typeface="Comic Sans MS" panose="030F0702030302020204" pitchFamily="66" charset="0"/>
              </a:rPr>
              <a:t>EDUQUER à la LAÏCITE</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982133" y="1139687"/>
            <a:ext cx="7704667" cy="4860129"/>
          </a:xfrm>
        </p:spPr>
        <p:txBody>
          <a:bodyPr>
            <a:normAutofit/>
          </a:bodyPr>
          <a:lstStyle/>
          <a:p>
            <a:pPr marL="0" indent="0" algn="just">
              <a:buNone/>
            </a:pPr>
            <a:r>
              <a:rPr lang="fr-FR" sz="2800" dirty="0" smtClean="0">
                <a:solidFill>
                  <a:srgbClr val="FF0000"/>
                </a:solidFill>
                <a:latin typeface="Comic Sans MS" panose="030F0702030302020204" pitchFamily="66" charset="0"/>
              </a:rPr>
              <a:t>« Les droits de l’Homme sont le fondement de la laïcité. La laïcité n’est pas seulement une réaction anticléricale, c’est une philosophie, une philosophie positive qui repose sur le socle des droits fondamentaux. Les droits de l’homme se réfèrent en priorité à la dignité de la personne, à l’autonomie du sujet. Ils supposent un être de raison, capable de choix et d’engagements… »</a:t>
            </a:r>
          </a:p>
          <a:p>
            <a:pPr marL="0" indent="0" algn="just">
              <a:buNone/>
            </a:pPr>
            <a:r>
              <a:rPr lang="fr-FR" sz="3200" b="1" dirty="0" smtClean="0">
                <a:solidFill>
                  <a:srgbClr val="FF0000"/>
                </a:solidFill>
                <a:latin typeface="Comic Sans MS" panose="030F0702030302020204" pitchFamily="66" charset="0"/>
              </a:rPr>
              <a:t> </a:t>
            </a:r>
            <a:r>
              <a:rPr lang="fr-FR" sz="1800" b="1" dirty="0" smtClean="0">
                <a:latin typeface="Comic Sans MS" panose="030F0702030302020204" pitchFamily="66" charset="0"/>
              </a:rPr>
              <a:t>extrait d’un ouvrage de J. COSTA-LASCOUX</a:t>
            </a:r>
            <a:endParaRPr lang="fr-FR" sz="2000" b="1" dirty="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12</a:t>
            </a:fld>
            <a:endParaRPr lang="fr-FR"/>
          </a:p>
        </p:txBody>
      </p:sp>
    </p:spTree>
    <p:extLst>
      <p:ext uri="{BB962C8B-B14F-4D97-AF65-F5344CB8AC3E}">
        <p14:creationId xmlns:p14="http://schemas.microsoft.com/office/powerpoint/2010/main" val="2047937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3204525"/>
          </a:xfrm>
        </p:spPr>
        <p:txBody>
          <a:bodyPr>
            <a:normAutofit fontScale="90000"/>
          </a:bodyPr>
          <a:lstStyle/>
          <a:p>
            <a:r>
              <a:rPr lang="fr-FR" dirty="0" smtClean="0">
                <a:latin typeface="Comic Sans MS" panose="030F0702030302020204" pitchFamily="66" charset="0"/>
              </a:rPr>
              <a:t>La rencontre sportive USEP, c’est un projet sportif et éducatif</a:t>
            </a:r>
            <a:endParaRPr lang="fr-FR" dirty="0">
              <a:latin typeface="Comic Sans MS" panose="030F0702030302020204" pitchFamily="66" charset="0"/>
            </a:endParaRPr>
          </a:p>
        </p:txBody>
      </p:sp>
      <p:sp>
        <p:nvSpPr>
          <p:cNvPr id="3" name="Sous-titre 2"/>
          <p:cNvSpPr>
            <a:spLocks noGrp="1"/>
          </p:cNvSpPr>
          <p:nvPr>
            <p:ph type="subTitle" idx="1"/>
          </p:nvPr>
        </p:nvSpPr>
        <p:spPr>
          <a:xfrm>
            <a:off x="2160104" y="506527"/>
            <a:ext cx="6824870" cy="1364531"/>
          </a:xfrm>
        </p:spPr>
        <p:txBody>
          <a:bodyPr>
            <a:normAutofit fontScale="92500" lnSpcReduction="10000"/>
          </a:bodyPr>
          <a:lstStyle/>
          <a:p>
            <a:pPr algn="ctr"/>
            <a:r>
              <a:rPr lang="fr-FR" sz="4000" b="1" dirty="0" smtClean="0">
                <a:solidFill>
                  <a:schemeClr val="accent1">
                    <a:lumMod val="75000"/>
                  </a:schemeClr>
                </a:solidFill>
                <a:latin typeface="Comic Sans MS" panose="030F0702030302020204" pitchFamily="66" charset="0"/>
              </a:rPr>
              <a:t>Chapitre 4: </a:t>
            </a:r>
          </a:p>
          <a:p>
            <a:pPr algn="ctr"/>
            <a:r>
              <a:rPr lang="fr-FR" sz="4000" b="1" dirty="0" smtClean="0">
                <a:solidFill>
                  <a:schemeClr val="accent1">
                    <a:lumMod val="75000"/>
                  </a:schemeClr>
                </a:solidFill>
                <a:latin typeface="Comic Sans MS" panose="030F0702030302020204" pitchFamily="66" charset="0"/>
              </a:rPr>
              <a:t>Dynamique de </a:t>
            </a:r>
            <a:r>
              <a:rPr lang="fr-FR" sz="4000" b="1" dirty="0" err="1" smtClean="0">
                <a:solidFill>
                  <a:schemeClr val="accent1">
                    <a:lumMod val="75000"/>
                  </a:schemeClr>
                </a:solidFill>
                <a:latin typeface="Comic Sans MS" panose="030F0702030302020204" pitchFamily="66" charset="0"/>
              </a:rPr>
              <a:t>projetS</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13</a:t>
            </a:fld>
            <a:endParaRPr lang="fr-FR"/>
          </a:p>
        </p:txBody>
      </p:sp>
    </p:spTree>
    <p:extLst>
      <p:ext uri="{BB962C8B-B14F-4D97-AF65-F5344CB8AC3E}">
        <p14:creationId xmlns:p14="http://schemas.microsoft.com/office/powerpoint/2010/main" val="1868348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2277"/>
            <a:ext cx="8229600" cy="636105"/>
          </a:xfrm>
        </p:spPr>
        <p:txBody>
          <a:bodyPr>
            <a:normAutofit fontScale="90000"/>
          </a:bodyPr>
          <a:lstStyle/>
          <a:p>
            <a:r>
              <a:rPr lang="fr-FR" b="1" dirty="0" smtClean="0">
                <a:solidFill>
                  <a:schemeClr val="accent1">
                    <a:lumMod val="75000"/>
                  </a:schemeClr>
                </a:solidFill>
              </a:rPr>
              <a:t>Un projet pour l’enfant</a:t>
            </a:r>
            <a:endParaRPr lang="fr-FR" dirty="0">
              <a:solidFill>
                <a:srgbClr val="3366FF"/>
              </a:solidFill>
            </a:endParaRPr>
          </a:p>
        </p:txBody>
      </p:sp>
      <p:sp>
        <p:nvSpPr>
          <p:cNvPr id="3" name="Espace réservé du contenu 2"/>
          <p:cNvSpPr>
            <a:spLocks noGrp="1"/>
          </p:cNvSpPr>
          <p:nvPr>
            <p:ph idx="1"/>
          </p:nvPr>
        </p:nvSpPr>
        <p:spPr>
          <a:xfrm>
            <a:off x="967409" y="1790700"/>
            <a:ext cx="7719392" cy="4838700"/>
          </a:xfrm>
        </p:spPr>
        <p:txBody>
          <a:bodyPr>
            <a:normAutofit fontScale="85000" lnSpcReduction="10000"/>
          </a:bodyPr>
          <a:lstStyle/>
          <a:p>
            <a:pPr algn="just">
              <a:buFont typeface="Wingdings" panose="05000000000000000000" pitchFamily="2" charset="2"/>
              <a:buChar char="ü"/>
            </a:pPr>
            <a:r>
              <a:rPr lang="fr-FR" b="1" dirty="0">
                <a:latin typeface="Comic Sans MS" panose="030F0702030302020204" pitchFamily="66" charset="0"/>
              </a:rPr>
              <a:t>L’enfant participe à la conception de la rencontre </a:t>
            </a:r>
            <a:r>
              <a:rPr lang="fr-FR" b="1" dirty="0" smtClean="0">
                <a:latin typeface="Comic Sans MS" panose="030F0702030302020204" pitchFamily="66" charset="0"/>
              </a:rPr>
              <a:t>sportive: enfants </a:t>
            </a:r>
            <a:r>
              <a:rPr lang="fr-FR" b="1" dirty="0">
                <a:latin typeface="Comic Sans MS" panose="030F0702030302020204" pitchFamily="66" charset="0"/>
              </a:rPr>
              <a:t>« auteurs » avec les autres membres de l’association</a:t>
            </a:r>
            <a:r>
              <a:rPr lang="fr-FR" b="1" dirty="0" smtClean="0">
                <a:latin typeface="Comic Sans MS" panose="030F0702030302020204" pitchFamily="66" charset="0"/>
              </a:rPr>
              <a:t>.</a:t>
            </a:r>
          </a:p>
          <a:p>
            <a:pPr marL="0" indent="0" algn="just">
              <a:buNone/>
            </a:pPr>
            <a:endParaRPr lang="fr-FR" b="1" dirty="0" smtClean="0">
              <a:latin typeface="Comic Sans MS" panose="030F0702030302020204" pitchFamily="66" charset="0"/>
            </a:endParaRPr>
          </a:p>
          <a:p>
            <a:pPr>
              <a:buFont typeface="Wingdings" panose="05000000000000000000" pitchFamily="2" charset="2"/>
              <a:buChar char="ü"/>
            </a:pPr>
            <a:r>
              <a:rPr lang="fr-FR" b="1" dirty="0">
                <a:latin typeface="Comic Sans MS" panose="030F0702030302020204" pitchFamily="66" charset="0"/>
              </a:rPr>
              <a:t>La rencontre sportive USEP s’inscrit </a:t>
            </a:r>
            <a:r>
              <a:rPr lang="fr-FR" b="1" dirty="0" smtClean="0">
                <a:latin typeface="Comic Sans MS" panose="030F0702030302020204" pitchFamily="66" charset="0"/>
              </a:rPr>
              <a:t>dans le projet </a:t>
            </a:r>
            <a:r>
              <a:rPr lang="fr-FR" b="1" dirty="0">
                <a:latin typeface="Comic Sans MS" panose="030F0702030302020204" pitchFamily="66" charset="0"/>
              </a:rPr>
              <a:t>de </a:t>
            </a:r>
            <a:r>
              <a:rPr lang="fr-FR" b="1" dirty="0" smtClean="0">
                <a:latin typeface="Comic Sans MS" panose="030F0702030302020204" pitchFamily="66" charset="0"/>
              </a:rPr>
              <a:t>classe, le projet </a:t>
            </a:r>
            <a:r>
              <a:rPr lang="fr-FR" b="1" dirty="0">
                <a:latin typeface="Comic Sans MS" panose="030F0702030302020204" pitchFamily="66" charset="0"/>
              </a:rPr>
              <a:t>d’ </a:t>
            </a:r>
            <a:r>
              <a:rPr lang="fr-FR" b="1" dirty="0" smtClean="0">
                <a:latin typeface="Comic Sans MS" panose="030F0702030302020204" pitchFamily="66" charset="0"/>
              </a:rPr>
              <a:t>AS, le projet d’Ecole, le PEDT</a:t>
            </a:r>
            <a:r>
              <a:rPr lang="fr-FR" b="1" dirty="0">
                <a:latin typeface="Comic Sans MS" panose="030F0702030302020204" pitchFamily="66" charset="0"/>
              </a:rPr>
              <a:t/>
            </a:r>
            <a:br>
              <a:rPr lang="fr-FR" b="1" dirty="0">
                <a:latin typeface="Comic Sans MS" panose="030F0702030302020204" pitchFamily="66" charset="0"/>
              </a:rPr>
            </a:br>
            <a:endParaRPr lang="fr-FR" b="1" dirty="0" smtClean="0">
              <a:latin typeface="Comic Sans MS" panose="030F0702030302020204" pitchFamily="66" charset="0"/>
            </a:endParaRPr>
          </a:p>
          <a:p>
            <a:pPr>
              <a:buFont typeface="Wingdings" panose="05000000000000000000" pitchFamily="2" charset="2"/>
              <a:buChar char="ü"/>
            </a:pPr>
            <a:r>
              <a:rPr lang="fr-FR" b="1" dirty="0" smtClean="0">
                <a:latin typeface="Comic Sans MS" panose="030F0702030302020204" pitchFamily="66" charset="0"/>
              </a:rPr>
              <a:t>L’enfant peut s’engager dans le volet sportif (performance</a:t>
            </a:r>
            <a:r>
              <a:rPr lang="fr-FR" b="1" dirty="0">
                <a:latin typeface="Comic Sans MS" panose="030F0702030302020204" pitchFamily="66" charset="0"/>
              </a:rPr>
              <a:t>, défi</a:t>
            </a:r>
            <a:r>
              <a:rPr lang="fr-FR" b="1" dirty="0" smtClean="0">
                <a:latin typeface="Comic Sans MS" panose="030F0702030302020204" pitchFamily="66" charset="0"/>
              </a:rPr>
              <a:t>,…), et/ou dans  l’organisation de la rencontre (</a:t>
            </a:r>
            <a:r>
              <a:rPr lang="fr-FR" b="1" dirty="0">
                <a:latin typeface="Comic Sans MS" panose="030F0702030302020204" pitchFamily="66" charset="0"/>
              </a:rPr>
              <a:t>dispositifs, rôles à tenir : arbitre, </a:t>
            </a:r>
            <a:r>
              <a:rPr lang="fr-FR" b="1" dirty="0" smtClean="0">
                <a:latin typeface="Comic Sans MS" panose="030F0702030302020204" pitchFamily="66" charset="0"/>
              </a:rPr>
              <a:t>juge,… )</a:t>
            </a:r>
          </a:p>
          <a:p>
            <a:pPr marL="0" indent="0">
              <a:buNone/>
            </a:pPr>
            <a:endParaRPr lang="fr-FR" b="1" dirty="0" smtClean="0">
              <a:latin typeface="Comic Sans MS" panose="030F0702030302020204" pitchFamily="66" charset="0"/>
            </a:endParaRPr>
          </a:p>
          <a:p>
            <a:pPr>
              <a:buFont typeface="Wingdings" panose="05000000000000000000" pitchFamily="2" charset="2"/>
              <a:buChar char="ü"/>
            </a:pPr>
            <a:r>
              <a:rPr lang="fr-FR" b="1" dirty="0" smtClean="0">
                <a:latin typeface="Comic Sans MS" panose="030F0702030302020204" pitchFamily="66" charset="0"/>
              </a:rPr>
              <a:t>La rencontre permet  de donner du sens aux apprentissages: coopérer, se </a:t>
            </a:r>
            <a:r>
              <a:rPr lang="fr-FR" b="1" dirty="0">
                <a:latin typeface="Comic Sans MS" panose="030F0702030302020204" pitchFamily="66" charset="0"/>
              </a:rPr>
              <a:t>confronter aux </a:t>
            </a:r>
            <a:r>
              <a:rPr lang="fr-FR" b="1" dirty="0" smtClean="0">
                <a:latin typeface="Comic Sans MS" panose="030F0702030302020204" pitchFamily="66" charset="0"/>
              </a:rPr>
              <a:t>autres, s’exprimer, créer, imaginer, débattre,…</a:t>
            </a:r>
          </a:p>
          <a:p>
            <a:pPr marL="0" indent="0" algn="just">
              <a:buNone/>
            </a:pPr>
            <a:endParaRPr lang="fr-FR" dirty="0" smtClean="0">
              <a:latin typeface="Comic Sans MS" panose="030F0702030302020204" pitchFamily="66" charset="0"/>
            </a:endParaRPr>
          </a:p>
          <a:p>
            <a:pPr marL="0" indent="0" algn="just">
              <a:buNone/>
            </a:pPr>
            <a:endParaRPr lang="fr-FR" dirty="0" smtClean="0"/>
          </a:p>
          <a:p>
            <a:pPr algn="just">
              <a:buFontTx/>
              <a:buChar char="-"/>
            </a:pPr>
            <a:endParaRPr lang="fr-FR" dirty="0"/>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14</a:t>
            </a:fld>
            <a:endParaRPr lang="fr-FR"/>
          </a:p>
        </p:txBody>
      </p:sp>
    </p:spTree>
    <p:extLst>
      <p:ext uri="{BB962C8B-B14F-4D97-AF65-F5344CB8AC3E}">
        <p14:creationId xmlns:p14="http://schemas.microsoft.com/office/powerpoint/2010/main" val="3064123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2277"/>
            <a:ext cx="8229600" cy="636105"/>
          </a:xfrm>
        </p:spPr>
        <p:txBody>
          <a:bodyPr>
            <a:normAutofit fontScale="90000"/>
          </a:bodyPr>
          <a:lstStyle/>
          <a:p>
            <a:r>
              <a:rPr lang="fr-FR" b="1" dirty="0" smtClean="0">
                <a:solidFill>
                  <a:schemeClr val="accent1">
                    <a:lumMod val="75000"/>
                  </a:schemeClr>
                </a:solidFill>
              </a:rPr>
              <a:t>Un projet pour l’enfant</a:t>
            </a:r>
            <a:endParaRPr lang="fr-FR" dirty="0">
              <a:solidFill>
                <a:srgbClr val="3366FF"/>
              </a:solidFill>
            </a:endParaRPr>
          </a:p>
        </p:txBody>
      </p:sp>
      <p:sp>
        <p:nvSpPr>
          <p:cNvPr id="3" name="Espace réservé du contenu 2"/>
          <p:cNvSpPr>
            <a:spLocks noGrp="1"/>
          </p:cNvSpPr>
          <p:nvPr>
            <p:ph idx="1"/>
          </p:nvPr>
        </p:nvSpPr>
        <p:spPr>
          <a:xfrm>
            <a:off x="967409" y="1749287"/>
            <a:ext cx="7719392" cy="4765066"/>
          </a:xfrm>
        </p:spPr>
        <p:txBody>
          <a:bodyPr>
            <a:normAutofit fontScale="92500" lnSpcReduction="20000"/>
          </a:bodyPr>
          <a:lstStyle/>
          <a:p>
            <a:pPr>
              <a:buFont typeface="Wingdings" panose="05000000000000000000" pitchFamily="2" charset="2"/>
              <a:buChar char="ü"/>
            </a:pPr>
            <a:r>
              <a:rPr lang="fr-FR" b="1" dirty="0" smtClean="0">
                <a:latin typeface="Comic Sans MS" panose="030F0702030302020204" pitchFamily="66" charset="0"/>
              </a:rPr>
              <a:t>Le projet de l’enfant se vit dans un cadre sécurisant et contenant dont l’adulte reste le garant.</a:t>
            </a:r>
            <a:br>
              <a:rPr lang="fr-FR" b="1" dirty="0" smtClean="0">
                <a:latin typeface="Comic Sans MS" panose="030F0702030302020204" pitchFamily="66" charset="0"/>
              </a:rPr>
            </a:br>
            <a:endParaRPr lang="fr-FR" b="1" dirty="0" smtClean="0">
              <a:latin typeface="Comic Sans MS" panose="030F0702030302020204" pitchFamily="66" charset="0"/>
            </a:endParaRPr>
          </a:p>
          <a:p>
            <a:pPr>
              <a:buFont typeface="Wingdings" panose="05000000000000000000" pitchFamily="2" charset="2"/>
              <a:buChar char="ü"/>
            </a:pPr>
            <a:r>
              <a:rPr lang="fr-FR" b="1" dirty="0" smtClean="0">
                <a:latin typeface="Comic Sans MS" panose="030F0702030302020204" pitchFamily="66" charset="0"/>
              </a:rPr>
              <a:t>L’association USEP met à égalité statutaire tous ses membres, enfants et adultes.</a:t>
            </a:r>
            <a:br>
              <a:rPr lang="fr-FR" b="1" dirty="0" smtClean="0">
                <a:latin typeface="Comic Sans MS" panose="030F0702030302020204" pitchFamily="66" charset="0"/>
              </a:rPr>
            </a:br>
            <a:r>
              <a:rPr lang="fr-FR" b="1" dirty="0" smtClean="0">
                <a:latin typeface="Comic Sans MS" panose="030F0702030302020204" pitchFamily="66" charset="0"/>
              </a:rPr>
              <a:t>L’enfant a le même droit de décision que l’adulte.</a:t>
            </a:r>
            <a:br>
              <a:rPr lang="fr-FR" b="1" dirty="0" smtClean="0">
                <a:latin typeface="Comic Sans MS" panose="030F0702030302020204" pitchFamily="66" charset="0"/>
              </a:rPr>
            </a:br>
            <a:endParaRPr lang="fr-FR" b="1" dirty="0" smtClean="0">
              <a:latin typeface="Comic Sans MS" panose="030F0702030302020204" pitchFamily="66" charset="0"/>
            </a:endParaRPr>
          </a:p>
          <a:p>
            <a:pPr marL="0" indent="0">
              <a:buNone/>
            </a:pPr>
            <a:r>
              <a:rPr lang="fr-FR" sz="3200" b="1" dirty="0" smtClean="0">
                <a:latin typeface="Comic Sans MS" panose="030F0702030302020204" pitchFamily="66" charset="0"/>
              </a:rPr>
              <a:t>L’adulte bienveillant </a:t>
            </a:r>
            <a:r>
              <a:rPr lang="fr-FR" b="1" dirty="0" smtClean="0">
                <a:latin typeface="Comic Sans MS" panose="030F0702030302020204" pitchFamily="66" charset="0"/>
              </a:rPr>
              <a:t/>
            </a:r>
            <a:br>
              <a:rPr lang="fr-FR" b="1" dirty="0" smtClean="0">
                <a:latin typeface="Comic Sans MS" panose="030F0702030302020204" pitchFamily="66" charset="0"/>
              </a:rPr>
            </a:br>
            <a:r>
              <a:rPr lang="fr-FR" b="1" dirty="0" smtClean="0">
                <a:latin typeface="Comic Sans MS" panose="030F0702030302020204" pitchFamily="66" charset="0"/>
              </a:rPr>
              <a:t/>
            </a:r>
            <a:br>
              <a:rPr lang="fr-FR" b="1" dirty="0" smtClean="0">
                <a:latin typeface="Comic Sans MS" panose="030F0702030302020204" pitchFamily="66" charset="0"/>
              </a:rPr>
            </a:br>
            <a:r>
              <a:rPr lang="fr-FR" b="1" dirty="0" smtClean="0">
                <a:latin typeface="Comic Sans MS" panose="030F0702030302020204" pitchFamily="66" charset="0"/>
              </a:rPr>
              <a:t>C’est un adulte qui permet à l’enfant de s’aventurer, de se projeter, qui accompagne l’enfant en lui donnant la possibilité de dire et d’agir, qui accorde une place constructive à l’erreur; c’est une personne ressource</a:t>
            </a:r>
            <a:br>
              <a:rPr lang="fr-FR" b="1" dirty="0" smtClean="0">
                <a:latin typeface="Comic Sans MS" panose="030F0702030302020204" pitchFamily="66" charset="0"/>
              </a:rPr>
            </a:br>
            <a:r>
              <a:rPr lang="fr-FR" b="1" dirty="0" smtClean="0">
                <a:latin typeface="Comic Sans MS" panose="030F0702030302020204" pitchFamily="66" charset="0"/>
              </a:rPr>
              <a:t>qui se met en retrait pour favoriser l’investissement personnel des enfants.</a:t>
            </a:r>
          </a:p>
          <a:p>
            <a:pPr marL="0" indent="0" algn="just">
              <a:buNone/>
            </a:pPr>
            <a:endParaRPr lang="fr-FR" dirty="0" smtClean="0">
              <a:latin typeface="Comic Sans MS" panose="030F0702030302020204" pitchFamily="66" charset="0"/>
            </a:endParaRPr>
          </a:p>
          <a:p>
            <a:pPr marL="0" indent="0" algn="just">
              <a:buNone/>
            </a:pPr>
            <a:endParaRPr lang="fr-FR" dirty="0" smtClean="0"/>
          </a:p>
          <a:p>
            <a:pPr algn="just">
              <a:buFontTx/>
              <a:buChar char="-"/>
            </a:pPr>
            <a:endParaRPr lang="fr-FR" dirty="0"/>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15</a:t>
            </a:fld>
            <a:endParaRPr lang="fr-FR"/>
          </a:p>
        </p:txBody>
      </p:sp>
    </p:spTree>
    <p:extLst>
      <p:ext uri="{BB962C8B-B14F-4D97-AF65-F5344CB8AC3E}">
        <p14:creationId xmlns:p14="http://schemas.microsoft.com/office/powerpoint/2010/main" val="162532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2"/>
            <a:ext cx="7704667" cy="510208"/>
          </a:xfrm>
        </p:spPr>
        <p:txBody>
          <a:bodyPr>
            <a:normAutofit fontScale="90000"/>
          </a:bodyPr>
          <a:lstStyle/>
          <a:p>
            <a:r>
              <a:rPr lang="fr-FR" b="1" dirty="0" smtClean="0">
                <a:solidFill>
                  <a:srgbClr val="FF0000"/>
                </a:solidFill>
                <a:latin typeface="Comic Sans MS" panose="030F0702030302020204" pitchFamily="66" charset="0"/>
              </a:rPr>
              <a:t>EDUQUER au RESPECT</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982133" y="1139687"/>
            <a:ext cx="7704667" cy="4860129"/>
          </a:xfrm>
        </p:spPr>
        <p:txBody>
          <a:bodyPr>
            <a:normAutofit/>
          </a:bodyPr>
          <a:lstStyle/>
          <a:p>
            <a:pPr marL="0" indent="0" algn="just">
              <a:buNone/>
            </a:pPr>
            <a:r>
              <a:rPr lang="fr-FR" sz="2800" dirty="0" smtClean="0">
                <a:solidFill>
                  <a:srgbClr val="FF0000"/>
                </a:solidFill>
                <a:latin typeface="Comic Sans MS" panose="030F0702030302020204" pitchFamily="66" charset="0"/>
              </a:rPr>
              <a:t>Construire </a:t>
            </a:r>
            <a:r>
              <a:rPr lang="fr-FR" sz="2800" dirty="0" smtClean="0">
                <a:solidFill>
                  <a:srgbClr val="FF0000"/>
                </a:solidFill>
                <a:latin typeface="Comic Sans MS" panose="030F0702030302020204" pitchFamily="66" charset="0"/>
              </a:rPr>
              <a:t>ainsi la valeur du respect, c’est « </a:t>
            </a:r>
            <a:r>
              <a:rPr lang="fr-FR" sz="2800" b="1" i="1" dirty="0" smtClean="0">
                <a:solidFill>
                  <a:srgbClr val="FF0000"/>
                </a:solidFill>
                <a:latin typeface="Comic Sans MS" panose="030F0702030302020204" pitchFamily="66" charset="0"/>
              </a:rPr>
              <a:t>permettre une nouvelle rencontre de 2 personnes libres et respectueuses, inscrites dans un strict rapport d’égalité</a:t>
            </a:r>
            <a:r>
              <a:rPr lang="fr-FR" sz="2800" dirty="0" smtClean="0">
                <a:solidFill>
                  <a:srgbClr val="FF0000"/>
                </a:solidFill>
                <a:latin typeface="Comic Sans MS" panose="030F0702030302020204" pitchFamily="66" charset="0"/>
              </a:rPr>
              <a:t> ». </a:t>
            </a:r>
            <a:endParaRPr lang="fr-FR" sz="2800" dirty="0" smtClean="0">
              <a:solidFill>
                <a:srgbClr val="FF0000"/>
              </a:solidFill>
              <a:latin typeface="Comic Sans MS" panose="030F0702030302020204" pitchFamily="66" charset="0"/>
            </a:endParaRPr>
          </a:p>
          <a:p>
            <a:pPr marL="0" indent="0" algn="just">
              <a:buNone/>
            </a:pPr>
            <a:endParaRPr lang="fr-FR" sz="2800" b="1" dirty="0">
              <a:solidFill>
                <a:srgbClr val="FF0000"/>
              </a:solidFill>
              <a:latin typeface="Comic Sans MS" panose="030F0702030302020204" pitchFamily="66" charset="0"/>
            </a:endParaRPr>
          </a:p>
          <a:p>
            <a:pPr marL="0" indent="0" algn="just">
              <a:buNone/>
            </a:pPr>
            <a:r>
              <a:rPr lang="fr-FR" sz="1900" b="1" dirty="0" smtClean="0">
                <a:latin typeface="Comic Sans MS" panose="030F0702030302020204" pitchFamily="66" charset="0"/>
              </a:rPr>
              <a:t>Extrait </a:t>
            </a:r>
            <a:r>
              <a:rPr lang="fr-FR" sz="1900" b="1" dirty="0" smtClean="0">
                <a:latin typeface="Comic Sans MS" panose="030F0702030302020204" pitchFamily="66" charset="0"/>
              </a:rPr>
              <a:t>d’un ouvrage de E. PRAIRAT</a:t>
            </a:r>
            <a:endParaRPr lang="fr-FR" sz="1500" b="1" dirty="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16</a:t>
            </a:fld>
            <a:endParaRPr lang="fr-FR"/>
          </a:p>
        </p:txBody>
      </p:sp>
    </p:spTree>
    <p:extLst>
      <p:ext uri="{BB962C8B-B14F-4D97-AF65-F5344CB8AC3E}">
        <p14:creationId xmlns:p14="http://schemas.microsoft.com/office/powerpoint/2010/main" val="57792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4317707"/>
          </a:xfrm>
        </p:spPr>
        <p:txBody>
          <a:bodyPr>
            <a:normAutofit/>
          </a:bodyPr>
          <a:lstStyle/>
          <a:p>
            <a:r>
              <a:rPr lang="fr-FR" dirty="0" smtClean="0">
                <a:latin typeface="Comic Sans MS" panose="030F0702030302020204" pitchFamily="66" charset="0"/>
              </a:rPr>
              <a:t>La rencontre sportive USEP, c’est un dispositif qui met en actes la continuité éducative</a:t>
            </a:r>
            <a:endParaRPr lang="fr-FR" dirty="0">
              <a:latin typeface="Comic Sans MS" panose="030F0702030302020204" pitchFamily="66" charset="0"/>
            </a:endParaRPr>
          </a:p>
        </p:txBody>
      </p:sp>
      <p:sp>
        <p:nvSpPr>
          <p:cNvPr id="3" name="Sous-titre 2"/>
          <p:cNvSpPr>
            <a:spLocks noGrp="1"/>
          </p:cNvSpPr>
          <p:nvPr>
            <p:ph type="subTitle" idx="1"/>
          </p:nvPr>
        </p:nvSpPr>
        <p:spPr>
          <a:xfrm>
            <a:off x="1948070" y="212035"/>
            <a:ext cx="7036904" cy="1659023"/>
          </a:xfrm>
        </p:spPr>
        <p:txBody>
          <a:bodyPr>
            <a:normAutofit fontScale="85000" lnSpcReduction="20000"/>
          </a:bodyPr>
          <a:lstStyle/>
          <a:p>
            <a:pPr algn="ctr"/>
            <a:r>
              <a:rPr lang="fr-FR" sz="4000" b="1" dirty="0" smtClean="0">
                <a:solidFill>
                  <a:schemeClr val="accent1">
                    <a:lumMod val="75000"/>
                  </a:schemeClr>
                </a:solidFill>
                <a:latin typeface="Comic Sans MS" panose="030F0702030302020204" pitchFamily="66" charset="0"/>
              </a:rPr>
              <a:t>Chapitre 5: </a:t>
            </a:r>
          </a:p>
          <a:p>
            <a:pPr algn="ctr"/>
            <a:r>
              <a:rPr lang="fr-FR" sz="4000" b="1" dirty="0" smtClean="0">
                <a:solidFill>
                  <a:schemeClr val="accent1">
                    <a:lumMod val="75000"/>
                  </a:schemeClr>
                </a:solidFill>
                <a:latin typeface="Comic Sans MS" panose="030F0702030302020204" pitchFamily="66" charset="0"/>
              </a:rPr>
              <a:t>Les différents temps de vie de l’Enfant</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17</a:t>
            </a:fld>
            <a:endParaRPr lang="fr-FR"/>
          </a:p>
        </p:txBody>
      </p:sp>
    </p:spTree>
    <p:extLst>
      <p:ext uri="{BB962C8B-B14F-4D97-AF65-F5344CB8AC3E}">
        <p14:creationId xmlns:p14="http://schemas.microsoft.com/office/powerpoint/2010/main" val="1913120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2133" y="940904"/>
            <a:ext cx="7704667" cy="4134679"/>
          </a:xfrm>
        </p:spPr>
        <p:txBody>
          <a:bodyPr>
            <a:noAutofit/>
          </a:bodyPr>
          <a:lstStyle/>
          <a:p>
            <a:pPr>
              <a:buFont typeface="Wingdings" panose="05000000000000000000" pitchFamily="2" charset="2"/>
              <a:buChar char="ü"/>
            </a:pPr>
            <a:r>
              <a:rPr lang="fr-FR" sz="3200" dirty="0" smtClean="0">
                <a:latin typeface="Comic Sans MS" panose="030F0702030302020204" pitchFamily="66" charset="0"/>
              </a:rPr>
              <a:t>Décliner la rencontre sur les temps scolaires, périscolaires, et extrascolaires</a:t>
            </a:r>
          </a:p>
          <a:p>
            <a:pPr marL="0" indent="0">
              <a:buNone/>
            </a:pPr>
            <a:endParaRPr lang="fr-FR" sz="3200" dirty="0" smtClean="0">
              <a:latin typeface="Comic Sans MS" panose="030F0702030302020204" pitchFamily="66" charset="0"/>
            </a:endParaRPr>
          </a:p>
          <a:p>
            <a:pPr>
              <a:buFont typeface="Wingdings" panose="05000000000000000000" pitchFamily="2" charset="2"/>
              <a:buChar char="ü"/>
            </a:pPr>
            <a:r>
              <a:rPr lang="fr-FR" sz="3200" dirty="0" smtClean="0">
                <a:latin typeface="Comic Sans MS" panose="030F0702030302020204" pitchFamily="66" charset="0"/>
              </a:rPr>
              <a:t>Penser la communauté éducative</a:t>
            </a:r>
            <a:endParaRPr lang="fr-FR" sz="3200" dirty="0">
              <a:latin typeface="Comic Sans MS" panose="030F0702030302020204" pitchFamily="66" charset="0"/>
            </a:endParaRPr>
          </a:p>
        </p:txBody>
      </p:sp>
      <p:pic>
        <p:nvPicPr>
          <p:cNvPr id="5" name="Image 4"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FB8587-FAF5-0E45-8C1F-6EDF31257346}" type="slidenum">
              <a:rPr lang="fr-FR" smtClean="0"/>
              <a:t>18</a:t>
            </a:fld>
            <a:endParaRPr lang="fr-FR"/>
          </a:p>
        </p:txBody>
      </p:sp>
    </p:spTree>
    <p:extLst>
      <p:ext uri="{BB962C8B-B14F-4D97-AF65-F5344CB8AC3E}">
        <p14:creationId xmlns:p14="http://schemas.microsoft.com/office/powerpoint/2010/main" val="269335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2"/>
            <a:ext cx="7704667" cy="510208"/>
          </a:xfrm>
        </p:spPr>
        <p:txBody>
          <a:bodyPr>
            <a:normAutofit fontScale="90000"/>
          </a:bodyPr>
          <a:lstStyle/>
          <a:p>
            <a:r>
              <a:rPr lang="fr-FR" b="1" dirty="0" smtClean="0">
                <a:solidFill>
                  <a:srgbClr val="FF0000"/>
                </a:solidFill>
                <a:latin typeface="Comic Sans MS" panose="030F0702030302020204" pitchFamily="66" charset="0"/>
              </a:rPr>
              <a:t>EDUQUER à la LIBERTE, EDUQUER au CHOIX</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1244600" y="1422400"/>
            <a:ext cx="7442200" cy="4577416"/>
          </a:xfrm>
        </p:spPr>
        <p:txBody>
          <a:bodyPr>
            <a:normAutofit/>
          </a:bodyPr>
          <a:lstStyle/>
          <a:p>
            <a:pPr marL="0" indent="0" algn="just">
              <a:buNone/>
            </a:pPr>
            <a:r>
              <a:rPr lang="fr-FR" sz="2800" dirty="0" smtClean="0">
                <a:solidFill>
                  <a:srgbClr val="0070C0"/>
                </a:solidFill>
                <a:latin typeface="Comic Sans MS" panose="030F0702030302020204" pitchFamily="66" charset="0"/>
              </a:rPr>
              <a:t>L’éducation </a:t>
            </a:r>
            <a:r>
              <a:rPr lang="fr-FR" sz="2800" dirty="0" smtClean="0">
                <a:solidFill>
                  <a:srgbClr val="0070C0"/>
                </a:solidFill>
                <a:latin typeface="Comic Sans MS" panose="030F0702030302020204" pitchFamily="66" charset="0"/>
              </a:rPr>
              <a:t>à la liberté repose sur une éducation au choix. Choisir nécessite d’avoir connaissance de tous les possibles et de son propre désir…</a:t>
            </a:r>
          </a:p>
          <a:p>
            <a:pPr marL="0" indent="0" algn="just">
              <a:buNone/>
            </a:pPr>
            <a:r>
              <a:rPr lang="fr-FR" sz="2800" dirty="0" smtClean="0">
                <a:solidFill>
                  <a:srgbClr val="FF0000"/>
                </a:solidFill>
                <a:latin typeface="Comic Sans MS" panose="030F0702030302020204" pitchFamily="66" charset="0"/>
              </a:rPr>
              <a:t>« </a:t>
            </a:r>
            <a:r>
              <a:rPr lang="fr-FR" sz="2800" i="1" dirty="0" smtClean="0">
                <a:solidFill>
                  <a:srgbClr val="FF0000"/>
                </a:solidFill>
                <a:latin typeface="Comic Sans MS" panose="030F0702030302020204" pitchFamily="66" charset="0"/>
              </a:rPr>
              <a:t>L’intelligence suppose la perplexité, la perplexité naît de l’embarras du choix</a:t>
            </a:r>
            <a:r>
              <a:rPr lang="fr-FR" sz="2800" dirty="0" smtClean="0">
                <a:solidFill>
                  <a:srgbClr val="FF0000"/>
                </a:solidFill>
                <a:latin typeface="Comic Sans MS" panose="030F0702030302020204" pitchFamily="66" charset="0"/>
              </a:rPr>
              <a:t> ». </a:t>
            </a:r>
          </a:p>
          <a:p>
            <a:pPr marL="0" indent="0" algn="just">
              <a:buNone/>
            </a:pPr>
            <a:r>
              <a:rPr lang="fr-FR" sz="2100" b="1" dirty="0" smtClean="0">
                <a:latin typeface="Comic Sans MS" panose="030F0702030302020204" pitchFamily="66" charset="0"/>
              </a:rPr>
              <a:t>Extrait d’un ouvrage de P. MEIRIEU</a:t>
            </a: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19</a:t>
            </a:fld>
            <a:endParaRPr lang="fr-FR"/>
          </a:p>
        </p:txBody>
      </p:sp>
    </p:spTree>
    <p:extLst>
      <p:ext uri="{BB962C8B-B14F-4D97-AF65-F5344CB8AC3E}">
        <p14:creationId xmlns:p14="http://schemas.microsoft.com/office/powerpoint/2010/main" val="3199422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5429" y="2266122"/>
            <a:ext cx="8013928" cy="1351721"/>
          </a:xfrm>
        </p:spPr>
        <p:txBody>
          <a:bodyPr>
            <a:normAutofit fontScale="90000"/>
          </a:bodyPr>
          <a:lstStyle/>
          <a:p>
            <a:pPr algn="ctr"/>
            <a:r>
              <a:rPr lang="fr-FR" sz="6600" b="1" dirty="0" smtClean="0">
                <a:solidFill>
                  <a:schemeClr val="accent1">
                    <a:lumMod val="75000"/>
                  </a:schemeClr>
                </a:solidFill>
                <a:latin typeface="Comic Sans MS" panose="030F0702030302020204" pitchFamily="66" charset="0"/>
              </a:rPr>
              <a:t>Propos </a:t>
            </a:r>
            <a:br>
              <a:rPr lang="fr-FR" sz="6600" b="1" dirty="0" smtClean="0">
                <a:solidFill>
                  <a:schemeClr val="accent1">
                    <a:lumMod val="75000"/>
                  </a:schemeClr>
                </a:solidFill>
                <a:latin typeface="Comic Sans MS" panose="030F0702030302020204" pitchFamily="66" charset="0"/>
              </a:rPr>
            </a:br>
            <a:r>
              <a:rPr lang="fr-FR" sz="6600" b="1" dirty="0" smtClean="0">
                <a:solidFill>
                  <a:schemeClr val="accent1">
                    <a:lumMod val="75000"/>
                  </a:schemeClr>
                </a:solidFill>
                <a:latin typeface="Comic Sans MS" panose="030F0702030302020204" pitchFamily="66" charset="0"/>
              </a:rPr>
              <a:t>introductifs</a:t>
            </a:r>
            <a:endParaRPr lang="fr-FR" sz="66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FB8587-FAF5-0E45-8C1F-6EDF31257346}" type="slidenum">
              <a:rPr lang="fr-FR" smtClean="0"/>
              <a:t>2</a:t>
            </a:fld>
            <a:endParaRPr lang="fr-FR"/>
          </a:p>
        </p:txBody>
      </p:sp>
    </p:spTree>
    <p:extLst>
      <p:ext uri="{BB962C8B-B14F-4D97-AF65-F5344CB8AC3E}">
        <p14:creationId xmlns:p14="http://schemas.microsoft.com/office/powerpoint/2010/main" val="1485466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4317707"/>
          </a:xfrm>
        </p:spPr>
        <p:txBody>
          <a:bodyPr>
            <a:normAutofit fontScale="90000"/>
          </a:bodyPr>
          <a:lstStyle/>
          <a:p>
            <a:r>
              <a:rPr lang="fr-FR" dirty="0" smtClean="0">
                <a:latin typeface="Comic Sans MS" panose="030F0702030302020204" pitchFamily="66" charset="0"/>
              </a:rPr>
              <a:t>La rencontre sportive USEP est identifiable, elle participe à la construction d’un citoyen sportif</a:t>
            </a:r>
            <a:endParaRPr lang="fr-FR" dirty="0">
              <a:latin typeface="Comic Sans MS" panose="030F0702030302020204" pitchFamily="66" charset="0"/>
            </a:endParaRPr>
          </a:p>
        </p:txBody>
      </p:sp>
      <p:sp>
        <p:nvSpPr>
          <p:cNvPr id="3" name="Sous-titre 2"/>
          <p:cNvSpPr>
            <a:spLocks noGrp="1"/>
          </p:cNvSpPr>
          <p:nvPr>
            <p:ph type="subTitle" idx="1"/>
          </p:nvPr>
        </p:nvSpPr>
        <p:spPr>
          <a:xfrm>
            <a:off x="1948070" y="212035"/>
            <a:ext cx="7036904" cy="1659023"/>
          </a:xfrm>
        </p:spPr>
        <p:txBody>
          <a:bodyPr>
            <a:normAutofit/>
          </a:bodyPr>
          <a:lstStyle/>
          <a:p>
            <a:pPr algn="ctr"/>
            <a:r>
              <a:rPr lang="fr-FR" sz="4000" b="1" dirty="0" smtClean="0">
                <a:solidFill>
                  <a:schemeClr val="accent1">
                    <a:lumMod val="75000"/>
                  </a:schemeClr>
                </a:solidFill>
                <a:latin typeface="Comic Sans MS" panose="030F0702030302020204" pitchFamily="66" charset="0"/>
              </a:rPr>
              <a:t>Chapitre 6: </a:t>
            </a:r>
          </a:p>
          <a:p>
            <a:pPr algn="ctr"/>
            <a:r>
              <a:rPr lang="fr-FR" sz="4000" b="1" dirty="0" smtClean="0">
                <a:solidFill>
                  <a:schemeClr val="accent1">
                    <a:lumMod val="75000"/>
                  </a:schemeClr>
                </a:solidFill>
                <a:latin typeface="Comic Sans MS" panose="030F0702030302020204" pitchFamily="66" charset="0"/>
              </a:rPr>
              <a:t>Une culture commune</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20</a:t>
            </a:fld>
            <a:endParaRPr lang="fr-FR"/>
          </a:p>
        </p:txBody>
      </p:sp>
    </p:spTree>
    <p:extLst>
      <p:ext uri="{BB962C8B-B14F-4D97-AF65-F5344CB8AC3E}">
        <p14:creationId xmlns:p14="http://schemas.microsoft.com/office/powerpoint/2010/main" val="1174582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7033" y="277812"/>
            <a:ext cx="7704667" cy="2325688"/>
          </a:xfrm>
        </p:spPr>
        <p:txBody>
          <a:bodyPr>
            <a:noAutofit/>
          </a:bodyPr>
          <a:lstStyle/>
          <a:p>
            <a:pPr>
              <a:buFont typeface="Wingdings" panose="05000000000000000000" pitchFamily="2" charset="2"/>
              <a:buChar char="ü"/>
            </a:pPr>
            <a:r>
              <a:rPr lang="fr-FR" sz="3200" dirty="0" smtClean="0">
                <a:latin typeface="Comic Sans MS" panose="030F0702030302020204" pitchFamily="66" charset="0"/>
              </a:rPr>
              <a:t>Des supports de communication</a:t>
            </a:r>
            <a:endParaRPr lang="fr-FR" sz="3200" dirty="0">
              <a:latin typeface="Comic Sans MS" panose="030F0702030302020204" pitchFamily="66" charset="0"/>
            </a:endParaRPr>
          </a:p>
          <a:p>
            <a:pPr>
              <a:buFont typeface="Wingdings" panose="05000000000000000000" pitchFamily="2" charset="2"/>
              <a:buChar char="ü"/>
            </a:pPr>
            <a:r>
              <a:rPr lang="fr-FR" sz="3200" dirty="0" smtClean="0">
                <a:latin typeface="Comic Sans MS" panose="030F0702030302020204" pitchFamily="66" charset="0"/>
              </a:rPr>
              <a:t>Des outils concrets au service du citoyen sportif</a:t>
            </a: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contenu 2"/>
          <p:cNvSpPr txBox="1">
            <a:spLocks/>
          </p:cNvSpPr>
          <p:nvPr/>
        </p:nvSpPr>
        <p:spPr>
          <a:xfrm>
            <a:off x="769605" y="2719385"/>
            <a:ext cx="7704667" cy="2325688"/>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endParaRPr lang="fr-FR" sz="3200" dirty="0" smtClean="0">
              <a:latin typeface="Comic Sans MS" panose="030F0702030302020204" pitchFamily="66" charset="0"/>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2313812"/>
            <a:ext cx="2247900" cy="3416261"/>
          </a:xfrm>
          <a:prstGeom prst="rect">
            <a:avLst/>
          </a:prstGeom>
        </p:spPr>
      </p:pic>
      <p:sp>
        <p:nvSpPr>
          <p:cNvPr id="7" name="ZoneTexte 3"/>
          <p:cNvSpPr txBox="1">
            <a:spLocks noChangeArrowheads="1"/>
          </p:cNvSpPr>
          <p:nvPr/>
        </p:nvSpPr>
        <p:spPr bwMode="auto">
          <a:xfrm>
            <a:off x="563914" y="2471170"/>
            <a:ext cx="3364644" cy="286232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fr-FR" altLang="fr-FR" sz="3600" b="1" dirty="0">
                <a:solidFill>
                  <a:srgbClr val="7F7F7F"/>
                </a:solidFill>
                <a:latin typeface="Cambria" panose="02040503050406030204" pitchFamily="18" charset="0"/>
              </a:rPr>
              <a:t>Le </a:t>
            </a:r>
            <a:r>
              <a:rPr lang="fr-FR" altLang="fr-FR" sz="3600" b="1" dirty="0" err="1">
                <a:solidFill>
                  <a:srgbClr val="7F7F7F"/>
                </a:solidFill>
                <a:latin typeface="Cambria" panose="02040503050406030204" pitchFamily="18" charset="0"/>
              </a:rPr>
              <a:t>p@rcours</a:t>
            </a:r>
            <a:r>
              <a:rPr lang="fr-FR" altLang="fr-FR" sz="3600" b="1" dirty="0">
                <a:solidFill>
                  <a:srgbClr val="7F7F7F"/>
                </a:solidFill>
                <a:latin typeface="Cambria" panose="02040503050406030204" pitchFamily="18" charset="0"/>
              </a:rPr>
              <a:t> sportif de l’enfant:</a:t>
            </a:r>
          </a:p>
          <a:p>
            <a:pPr algn="ctr" eaLnBrk="1" hangingPunct="1">
              <a:spcBef>
                <a:spcPct val="0"/>
              </a:spcBef>
              <a:buFontTx/>
              <a:buNone/>
            </a:pPr>
            <a:endParaRPr lang="fr-FR" altLang="fr-FR" sz="1800" b="1" dirty="0">
              <a:solidFill>
                <a:srgbClr val="7F7F7F"/>
              </a:solidFill>
              <a:latin typeface="Cambria" panose="02040503050406030204" pitchFamily="18" charset="0"/>
            </a:endParaRPr>
          </a:p>
          <a:p>
            <a:pPr algn="ctr" eaLnBrk="1" hangingPunct="1">
              <a:spcBef>
                <a:spcPct val="0"/>
              </a:spcBef>
              <a:buFontTx/>
              <a:buNone/>
            </a:pPr>
            <a:r>
              <a:rPr lang="fr-FR" altLang="fr-FR" sz="1800" b="1" dirty="0">
                <a:solidFill>
                  <a:srgbClr val="7F7F7F"/>
                </a:solidFill>
                <a:latin typeface="Cambria" panose="02040503050406030204" pitchFamily="18" charset="0"/>
              </a:rPr>
              <a:t>Un outil numérique d’ouverture au service de l’Ecole</a:t>
            </a:r>
          </a:p>
        </p:txBody>
      </p:sp>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8512" y="4118890"/>
            <a:ext cx="2214376" cy="2348795"/>
          </a:xfrm>
          <a:prstGeom prst="rect">
            <a:avLst/>
          </a:prstGeom>
        </p:spPr>
      </p:pic>
      <p:sp>
        <p:nvSpPr>
          <p:cNvPr id="9" name="Espace réservé du numéro de diapositive 8"/>
          <p:cNvSpPr>
            <a:spLocks noGrp="1"/>
          </p:cNvSpPr>
          <p:nvPr>
            <p:ph type="sldNum" sz="quarter" idx="12"/>
          </p:nvPr>
        </p:nvSpPr>
        <p:spPr/>
        <p:txBody>
          <a:bodyPr/>
          <a:lstStyle/>
          <a:p>
            <a:fld id="{7DFB8587-FAF5-0E45-8C1F-6EDF31257346}" type="slidenum">
              <a:rPr lang="fr-FR" smtClean="0"/>
              <a:t>21</a:t>
            </a:fld>
            <a:endParaRPr lang="fr-FR"/>
          </a:p>
        </p:txBody>
      </p:sp>
    </p:spTree>
    <p:extLst>
      <p:ext uri="{BB962C8B-B14F-4D97-AF65-F5344CB8AC3E}">
        <p14:creationId xmlns:p14="http://schemas.microsoft.com/office/powerpoint/2010/main" val="25819607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2"/>
            <a:ext cx="7704667" cy="510208"/>
          </a:xfrm>
        </p:spPr>
        <p:txBody>
          <a:bodyPr>
            <a:normAutofit fontScale="90000"/>
          </a:bodyPr>
          <a:lstStyle/>
          <a:p>
            <a:r>
              <a:rPr lang="fr-FR" b="1" dirty="0" smtClean="0">
                <a:solidFill>
                  <a:srgbClr val="FF0000"/>
                </a:solidFill>
                <a:latin typeface="Comic Sans MS" panose="030F0702030302020204" pitchFamily="66" charset="0"/>
              </a:rPr>
              <a:t>EDUQUER à </a:t>
            </a:r>
            <a:br>
              <a:rPr lang="fr-FR" b="1" dirty="0" smtClean="0">
                <a:solidFill>
                  <a:srgbClr val="FF0000"/>
                </a:solidFill>
                <a:latin typeface="Comic Sans MS" panose="030F0702030302020204" pitchFamily="66" charset="0"/>
              </a:rPr>
            </a:br>
            <a:r>
              <a:rPr lang="fr-FR" b="1" dirty="0" smtClean="0">
                <a:solidFill>
                  <a:srgbClr val="FF0000"/>
                </a:solidFill>
                <a:latin typeface="Comic Sans MS" panose="030F0702030302020204" pitchFamily="66" charset="0"/>
              </a:rPr>
              <a:t>l’OUVERTURE AU MONDE</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1244600" y="1422400"/>
            <a:ext cx="7442200" cy="4577416"/>
          </a:xfrm>
        </p:spPr>
        <p:txBody>
          <a:bodyPr>
            <a:normAutofit/>
          </a:bodyPr>
          <a:lstStyle/>
          <a:p>
            <a:pPr marL="0" indent="0" algn="just">
              <a:buNone/>
            </a:pPr>
            <a:r>
              <a:rPr lang="fr-FR" sz="2800" i="1" dirty="0" smtClean="0">
                <a:solidFill>
                  <a:srgbClr val="FF0000"/>
                </a:solidFill>
                <a:latin typeface="Comic Sans MS" panose="030F0702030302020204" pitchFamily="66" charset="0"/>
              </a:rPr>
              <a:t>« … par </a:t>
            </a:r>
            <a:r>
              <a:rPr lang="fr-FR" sz="2800" i="1" dirty="0" smtClean="0">
                <a:solidFill>
                  <a:srgbClr val="FF0000"/>
                </a:solidFill>
                <a:latin typeface="Comic Sans MS" panose="030F0702030302020204" pitchFamily="66" charset="0"/>
              </a:rPr>
              <a:t>le sport, l’enfant découvre un lien supplémentaire avec autrui, qu’il se sente un maillon responsable de l’immense chaîne qui unit les hommes dans le temps et dans l’espace</a:t>
            </a:r>
            <a:r>
              <a:rPr lang="fr-FR" sz="2800" dirty="0" smtClean="0">
                <a:solidFill>
                  <a:srgbClr val="FF0000"/>
                </a:solidFill>
                <a:latin typeface="Comic Sans MS" panose="030F0702030302020204" pitchFamily="66" charset="0"/>
              </a:rPr>
              <a:t> ». </a:t>
            </a:r>
            <a:r>
              <a:rPr lang="fr-FR" sz="1900" b="1" dirty="0" smtClean="0">
                <a:latin typeface="Comic Sans MS" panose="030F0702030302020204" pitchFamily="66" charset="0"/>
              </a:rPr>
              <a:t>Extrait d’un ouvrage de Raymond BOISSET</a:t>
            </a:r>
            <a:endParaRPr lang="fr-FR" sz="1500" b="1" dirty="0" smtClean="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22</a:t>
            </a:fld>
            <a:endParaRPr lang="fr-FR"/>
          </a:p>
        </p:txBody>
      </p:sp>
    </p:spTree>
    <p:extLst>
      <p:ext uri="{BB962C8B-B14F-4D97-AF65-F5344CB8AC3E}">
        <p14:creationId xmlns:p14="http://schemas.microsoft.com/office/powerpoint/2010/main" val="1967070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4317707"/>
          </a:xfrm>
        </p:spPr>
        <p:txBody>
          <a:bodyPr>
            <a:normAutofit/>
          </a:bodyPr>
          <a:lstStyle/>
          <a:p>
            <a:r>
              <a:rPr lang="fr-FR" dirty="0" smtClean="0">
                <a:latin typeface="Comic Sans MS" panose="030F0702030302020204" pitchFamily="66" charset="0"/>
              </a:rPr>
              <a:t>Une rencontre d’adultes au service de la rencontre sportive</a:t>
            </a:r>
            <a:endParaRPr lang="fr-FR" dirty="0">
              <a:latin typeface="Comic Sans MS" panose="030F0702030302020204" pitchFamily="66" charset="0"/>
            </a:endParaRPr>
          </a:p>
        </p:txBody>
      </p:sp>
      <p:sp>
        <p:nvSpPr>
          <p:cNvPr id="3" name="Sous-titre 2"/>
          <p:cNvSpPr>
            <a:spLocks noGrp="1"/>
          </p:cNvSpPr>
          <p:nvPr>
            <p:ph type="subTitle" idx="1"/>
          </p:nvPr>
        </p:nvSpPr>
        <p:spPr>
          <a:xfrm>
            <a:off x="1694784" y="1054247"/>
            <a:ext cx="7036904" cy="1041254"/>
          </a:xfrm>
        </p:spPr>
        <p:txBody>
          <a:bodyPr>
            <a:normAutofit/>
          </a:bodyPr>
          <a:lstStyle/>
          <a:p>
            <a:pPr algn="ctr"/>
            <a:r>
              <a:rPr lang="fr-FR" sz="4000" b="1" dirty="0" smtClean="0">
                <a:solidFill>
                  <a:schemeClr val="accent1">
                    <a:lumMod val="75000"/>
                  </a:schemeClr>
                </a:solidFill>
                <a:latin typeface="Comic Sans MS" panose="030F0702030302020204" pitchFamily="66" charset="0"/>
              </a:rPr>
              <a:t>LE PARTENARIAT</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23</a:t>
            </a:fld>
            <a:endParaRPr lang="fr-FR"/>
          </a:p>
        </p:txBody>
      </p:sp>
    </p:spTree>
    <p:extLst>
      <p:ext uri="{BB962C8B-B14F-4D97-AF65-F5344CB8AC3E}">
        <p14:creationId xmlns:p14="http://schemas.microsoft.com/office/powerpoint/2010/main" val="901826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2133" y="254000"/>
            <a:ext cx="7704667" cy="6388100"/>
          </a:xfrm>
        </p:spPr>
        <p:txBody>
          <a:bodyPr>
            <a:noAutofit/>
          </a:bodyPr>
          <a:lstStyle/>
          <a:p>
            <a:pPr>
              <a:buFont typeface="Wingdings" panose="05000000000000000000" pitchFamily="2" charset="2"/>
              <a:buChar char="ü"/>
            </a:pPr>
            <a:r>
              <a:rPr lang="fr-FR" sz="3200" dirty="0" smtClean="0">
                <a:latin typeface="Comic Sans MS" panose="030F0702030302020204" pitchFamily="66" charset="0"/>
              </a:rPr>
              <a:t>Agir en partenariat, c’est s’engager ensemble</a:t>
            </a:r>
          </a:p>
          <a:p>
            <a:pPr>
              <a:buFont typeface="Wingdings" panose="05000000000000000000" pitchFamily="2" charset="2"/>
              <a:buChar char="ü"/>
            </a:pPr>
            <a:r>
              <a:rPr lang="fr-FR" sz="3200" dirty="0" smtClean="0">
                <a:latin typeface="Comic Sans MS" panose="030F0702030302020204" pitchFamily="66" charset="0"/>
              </a:rPr>
              <a:t>La complémentarité pour un partenariat constructif</a:t>
            </a:r>
          </a:p>
          <a:p>
            <a:pPr>
              <a:buFont typeface="Wingdings" panose="05000000000000000000" pitchFamily="2" charset="2"/>
              <a:buChar char="ü"/>
            </a:pPr>
            <a:r>
              <a:rPr lang="fr-FR" sz="3200" dirty="0" smtClean="0">
                <a:latin typeface="Comic Sans MS" panose="030F0702030302020204" pitchFamily="66" charset="0"/>
              </a:rPr>
              <a:t>L’enseignant, maître d’œuvre</a:t>
            </a:r>
          </a:p>
          <a:p>
            <a:pPr>
              <a:buFont typeface="Wingdings" panose="05000000000000000000" pitchFamily="2" charset="2"/>
              <a:buChar char="ü"/>
            </a:pPr>
            <a:r>
              <a:rPr lang="fr-FR" sz="3200" dirty="0" smtClean="0">
                <a:latin typeface="Comic Sans MS" panose="030F0702030302020204" pitchFamily="66" charset="0"/>
              </a:rPr>
              <a:t>Une réflexion, une formation pour un langage commun</a:t>
            </a:r>
          </a:p>
          <a:p>
            <a:pPr>
              <a:buFont typeface="Wingdings" panose="05000000000000000000" pitchFamily="2" charset="2"/>
              <a:buChar char="ü"/>
            </a:pPr>
            <a:r>
              <a:rPr lang="fr-FR" sz="3200" dirty="0" smtClean="0">
                <a:latin typeface="Comic Sans MS" panose="030F0702030302020204" pitchFamily="66" charset="0"/>
              </a:rPr>
              <a:t>Sport et école ; pour un sport scolaire</a:t>
            </a:r>
          </a:p>
          <a:p>
            <a:pPr>
              <a:buFont typeface="Wingdings" panose="05000000000000000000" pitchFamily="2" charset="2"/>
              <a:buChar char="ü"/>
            </a:pPr>
            <a:r>
              <a:rPr lang="fr-FR" sz="3200" dirty="0" smtClean="0">
                <a:latin typeface="Comic Sans MS" panose="030F0702030302020204" pitchFamily="66" charset="0"/>
              </a:rPr>
              <a:t>L’USEP, Fédération sportive scolaire</a:t>
            </a: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2" name="Espace réservé du pied de page 1"/>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FB8587-FAF5-0E45-8C1F-6EDF31257346}" type="slidenum">
              <a:rPr lang="fr-FR" smtClean="0"/>
              <a:t>24</a:t>
            </a:fld>
            <a:endParaRPr lang="fr-FR"/>
          </a:p>
        </p:txBody>
      </p:sp>
    </p:spTree>
    <p:extLst>
      <p:ext uri="{BB962C8B-B14F-4D97-AF65-F5344CB8AC3E}">
        <p14:creationId xmlns:p14="http://schemas.microsoft.com/office/powerpoint/2010/main" val="1821725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142462"/>
            <a:ext cx="7704667" cy="629477"/>
          </a:xfrm>
        </p:spPr>
        <p:txBody>
          <a:bodyPr>
            <a:noAutofit/>
          </a:bodyPr>
          <a:lstStyle/>
          <a:p>
            <a:r>
              <a:rPr lang="fr-FR" sz="2400" b="1" dirty="0" smtClean="0">
                <a:solidFill>
                  <a:schemeClr val="accent1">
                    <a:lumMod val="75000"/>
                  </a:schemeClr>
                </a:solidFill>
                <a:latin typeface="Comic Sans MS" panose="030F0702030302020204" pitchFamily="66" charset="0"/>
              </a:rPr>
              <a:t>CADRE GENERAL de la Rencontre sportive USEP</a:t>
            </a:r>
            <a:endParaRPr lang="fr-FR" sz="2400" b="1" dirty="0">
              <a:solidFill>
                <a:schemeClr val="accent1">
                  <a:lumMod val="75000"/>
                </a:schemeClr>
              </a:solidFill>
              <a:latin typeface="Comic Sans MS" panose="030F0702030302020204" pitchFamily="66" charset="0"/>
            </a:endParaRPr>
          </a:p>
        </p:txBody>
      </p:sp>
      <p:pic>
        <p:nvPicPr>
          <p:cNvPr id="4" name="Espace réservé du contenu 3"/>
          <p:cNvPicPr>
            <a:picLocks noGrp="1" noChangeAspect="1"/>
          </p:cNvPicPr>
          <p:nvPr>
            <p:ph idx="1"/>
          </p:nvPr>
        </p:nvPicPr>
        <p:blipFill>
          <a:blip r:embed="rId2"/>
          <a:stretch>
            <a:fillRect/>
          </a:stretch>
        </p:blipFill>
        <p:spPr>
          <a:xfrm>
            <a:off x="423837" y="1086679"/>
            <a:ext cx="8640098" cy="5208104"/>
          </a:xfrm>
          <a:prstGeom prst="rect">
            <a:avLst/>
          </a:prstGeom>
        </p:spPr>
      </p:pic>
      <p:pic>
        <p:nvPicPr>
          <p:cNvPr id="5" name="Image 4" descr="Capture d’écran 2014-07-09 à 21.33.46.png"/>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3" name="Espace réservé du pied de page 2"/>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3</a:t>
            </a:fld>
            <a:endParaRPr lang="fr-FR"/>
          </a:p>
        </p:txBody>
      </p:sp>
    </p:spTree>
    <p:extLst>
      <p:ext uri="{BB962C8B-B14F-4D97-AF65-F5344CB8AC3E}">
        <p14:creationId xmlns:p14="http://schemas.microsoft.com/office/powerpoint/2010/main" val="3465330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3204525"/>
          </a:xfrm>
        </p:spPr>
        <p:txBody>
          <a:bodyPr>
            <a:normAutofit fontScale="90000"/>
          </a:bodyPr>
          <a:lstStyle/>
          <a:p>
            <a:r>
              <a:rPr lang="fr-FR" dirty="0" smtClean="0">
                <a:latin typeface="Comic Sans MS" panose="030F0702030302020204" pitchFamily="66" charset="0"/>
              </a:rPr>
              <a:t>La rencontre sportive USEP, c’est une multitude de moments de vie partagés</a:t>
            </a:r>
            <a:endParaRPr lang="fr-FR" dirty="0">
              <a:latin typeface="Comic Sans MS" panose="030F0702030302020204" pitchFamily="66" charset="0"/>
            </a:endParaRPr>
          </a:p>
        </p:txBody>
      </p:sp>
      <p:sp>
        <p:nvSpPr>
          <p:cNvPr id="3" name="Sous-titre 2"/>
          <p:cNvSpPr>
            <a:spLocks noGrp="1"/>
          </p:cNvSpPr>
          <p:nvPr>
            <p:ph type="subTitle" idx="1"/>
          </p:nvPr>
        </p:nvSpPr>
        <p:spPr>
          <a:xfrm>
            <a:off x="1974574" y="506527"/>
            <a:ext cx="6838122" cy="1364531"/>
          </a:xfrm>
        </p:spPr>
        <p:txBody>
          <a:bodyPr>
            <a:normAutofit fontScale="92500" lnSpcReduction="10000"/>
          </a:bodyPr>
          <a:lstStyle/>
          <a:p>
            <a:pPr algn="ctr"/>
            <a:r>
              <a:rPr lang="fr-FR" sz="4000" b="1" dirty="0" smtClean="0">
                <a:solidFill>
                  <a:schemeClr val="accent1">
                    <a:lumMod val="75000"/>
                  </a:schemeClr>
                </a:solidFill>
                <a:latin typeface="Comic Sans MS" panose="030F0702030302020204" pitchFamily="66" charset="0"/>
              </a:rPr>
              <a:t>Chapitre 1:</a:t>
            </a:r>
          </a:p>
          <a:p>
            <a:pPr algn="ctr"/>
            <a:r>
              <a:rPr lang="fr-FR" sz="4000" b="1" dirty="0" smtClean="0">
                <a:solidFill>
                  <a:schemeClr val="accent1">
                    <a:lumMod val="75000"/>
                  </a:schemeClr>
                </a:solidFill>
                <a:latin typeface="Comic Sans MS" panose="030F0702030302020204" pitchFamily="66" charset="0"/>
              </a:rPr>
              <a:t> VIVRE ENSEMBLE</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4</a:t>
            </a:fld>
            <a:endParaRPr lang="fr-FR"/>
          </a:p>
        </p:txBody>
      </p:sp>
    </p:spTree>
    <p:extLst>
      <p:ext uri="{BB962C8B-B14F-4D97-AF65-F5344CB8AC3E}">
        <p14:creationId xmlns:p14="http://schemas.microsoft.com/office/powerpoint/2010/main" val="1837428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2" y="192157"/>
            <a:ext cx="7704667" cy="1981200"/>
          </a:xfrm>
        </p:spPr>
        <p:txBody>
          <a:bodyPr/>
          <a:lstStyle/>
          <a:p>
            <a:r>
              <a:rPr lang="fr-FR" b="1" dirty="0" smtClean="0">
                <a:solidFill>
                  <a:schemeClr val="accent1">
                    <a:lumMod val="75000"/>
                  </a:schemeClr>
                </a:solidFill>
                <a:latin typeface="Comic Sans MS" panose="030F0702030302020204" pitchFamily="66" charset="0"/>
              </a:rPr>
              <a:t>Faire de la rencontre un moment exceptionnel</a:t>
            </a:r>
            <a:endParaRPr lang="fr-FR" b="1" dirty="0">
              <a:solidFill>
                <a:schemeClr val="accent1">
                  <a:lumMod val="75000"/>
                </a:schemeClr>
              </a:solidFill>
              <a:latin typeface="Comic Sans MS" panose="030F0702030302020204" pitchFamily="66" charset="0"/>
            </a:endParaRPr>
          </a:p>
        </p:txBody>
      </p:sp>
      <p:sp>
        <p:nvSpPr>
          <p:cNvPr id="3" name="Espace réservé du contenu 2"/>
          <p:cNvSpPr>
            <a:spLocks noGrp="1"/>
          </p:cNvSpPr>
          <p:nvPr>
            <p:ph idx="1"/>
          </p:nvPr>
        </p:nvSpPr>
        <p:spPr/>
        <p:txBody>
          <a:bodyPr>
            <a:noAutofit/>
          </a:bodyPr>
          <a:lstStyle/>
          <a:p>
            <a:pPr>
              <a:buFont typeface="Wingdings" panose="05000000000000000000" pitchFamily="2" charset="2"/>
              <a:buChar char="ü"/>
            </a:pPr>
            <a:r>
              <a:rPr lang="fr-FR" sz="3200" dirty="0" smtClean="0">
                <a:latin typeface="Comic Sans MS" panose="030F0702030302020204" pitchFamily="66" charset="0"/>
              </a:rPr>
              <a:t>En facilitant le développement des valeurs usépiennes</a:t>
            </a:r>
          </a:p>
          <a:p>
            <a:pPr>
              <a:buFont typeface="Wingdings" panose="05000000000000000000" pitchFamily="2" charset="2"/>
              <a:buChar char="ü"/>
            </a:pPr>
            <a:r>
              <a:rPr lang="fr-FR" sz="3200" dirty="0" smtClean="0">
                <a:latin typeface="Comic Sans MS" panose="030F0702030302020204" pitchFamily="66" charset="0"/>
              </a:rPr>
              <a:t>En découvrant, expérimentant, s’exerçant dans la pratique sportive</a:t>
            </a:r>
          </a:p>
          <a:p>
            <a:pPr>
              <a:buFont typeface="Wingdings" panose="05000000000000000000" pitchFamily="2" charset="2"/>
              <a:buChar char="ü"/>
            </a:pPr>
            <a:r>
              <a:rPr lang="fr-FR" sz="3200" dirty="0" smtClean="0">
                <a:latin typeface="Comic Sans MS" panose="030F0702030302020204" pitchFamily="66" charset="0"/>
              </a:rPr>
              <a:t>En prenant conscience de sa place et de son rôle</a:t>
            </a:r>
            <a:endParaRPr lang="fr-FR" sz="3200" dirty="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5</a:t>
            </a:fld>
            <a:endParaRPr lang="fr-FR"/>
          </a:p>
        </p:txBody>
      </p:sp>
    </p:spTree>
    <p:extLst>
      <p:ext uri="{BB962C8B-B14F-4D97-AF65-F5344CB8AC3E}">
        <p14:creationId xmlns:p14="http://schemas.microsoft.com/office/powerpoint/2010/main" val="4172614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1040295"/>
          </a:xfrm>
        </p:spPr>
        <p:txBody>
          <a:bodyPr/>
          <a:lstStyle/>
          <a:p>
            <a:r>
              <a:rPr lang="fr-FR" b="1" dirty="0" smtClean="0">
                <a:solidFill>
                  <a:srgbClr val="FF0000"/>
                </a:solidFill>
                <a:latin typeface="Comic Sans MS" panose="030F0702030302020204" pitchFamily="66" charset="0"/>
              </a:rPr>
              <a:t>EDUQUER à la FRATERNITE</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982133" y="1961322"/>
            <a:ext cx="7704667" cy="4038494"/>
          </a:xfrm>
        </p:spPr>
        <p:txBody>
          <a:bodyPr>
            <a:normAutofit/>
          </a:bodyPr>
          <a:lstStyle/>
          <a:p>
            <a:pPr marL="0" indent="0" algn="just">
              <a:buNone/>
            </a:pPr>
            <a:r>
              <a:rPr lang="fr-FR" sz="2800" dirty="0" smtClean="0">
                <a:latin typeface="Comic Sans MS" panose="030F0702030302020204" pitchFamily="66" charset="0"/>
              </a:rPr>
              <a:t>L’USEP, attachée à son appartenance à l’Education populaire, favorise l’engagement civique des enfants et leur fait vivre la solidarité. Elle est « </a:t>
            </a:r>
            <a:r>
              <a:rPr lang="fr-FR" sz="2800" i="1" dirty="0" smtClean="0">
                <a:solidFill>
                  <a:srgbClr val="FF0000"/>
                </a:solidFill>
                <a:latin typeface="Comic Sans MS" panose="030F0702030302020204" pitchFamily="66" charset="0"/>
              </a:rPr>
              <a:t>un mouvement d’idées qui favorise les lieux de rencontre et de débats, qui donne aux citoyens l’envie de connaître et de comprendre les questions de société pour exercer une pleine citoyenneté</a:t>
            </a:r>
            <a:r>
              <a:rPr lang="fr-FR" sz="2800" dirty="0" smtClean="0">
                <a:latin typeface="Comic Sans MS" panose="030F0702030302020204" pitchFamily="66" charset="0"/>
              </a:rPr>
              <a:t> ». </a:t>
            </a:r>
            <a:r>
              <a:rPr lang="fr-FR" sz="1800" dirty="0" smtClean="0">
                <a:latin typeface="Comic Sans MS" panose="030F0702030302020204" pitchFamily="66" charset="0"/>
              </a:rPr>
              <a:t>(Statuts de la Ligue de l’Enseignement, art 6)</a:t>
            </a:r>
            <a:endParaRPr lang="fr-FR" sz="1800" dirty="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6</a:t>
            </a:fld>
            <a:endParaRPr lang="fr-FR"/>
          </a:p>
        </p:txBody>
      </p:sp>
    </p:spTree>
    <p:extLst>
      <p:ext uri="{BB962C8B-B14F-4D97-AF65-F5344CB8AC3E}">
        <p14:creationId xmlns:p14="http://schemas.microsoft.com/office/powerpoint/2010/main" val="1715494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39673" y="1871058"/>
            <a:ext cx="6947127" cy="3204525"/>
          </a:xfrm>
        </p:spPr>
        <p:txBody>
          <a:bodyPr>
            <a:normAutofit fontScale="90000"/>
          </a:bodyPr>
          <a:lstStyle/>
          <a:p>
            <a:r>
              <a:rPr lang="fr-FR" dirty="0" smtClean="0">
                <a:latin typeface="Comic Sans MS" panose="030F0702030302020204" pitchFamily="66" charset="0"/>
              </a:rPr>
              <a:t>La rencontre sportive USEP, c’est la pratique d’activités variées en continuité de l’EPS</a:t>
            </a:r>
            <a:endParaRPr lang="fr-FR" dirty="0">
              <a:latin typeface="Comic Sans MS" panose="030F0702030302020204" pitchFamily="66" charset="0"/>
            </a:endParaRPr>
          </a:p>
        </p:txBody>
      </p:sp>
      <p:sp>
        <p:nvSpPr>
          <p:cNvPr id="3" name="Sous-titre 2"/>
          <p:cNvSpPr>
            <a:spLocks noGrp="1"/>
          </p:cNvSpPr>
          <p:nvPr>
            <p:ph type="subTitle" idx="1"/>
          </p:nvPr>
        </p:nvSpPr>
        <p:spPr>
          <a:xfrm>
            <a:off x="2239617" y="506527"/>
            <a:ext cx="6745357" cy="1364531"/>
          </a:xfrm>
        </p:spPr>
        <p:txBody>
          <a:bodyPr>
            <a:normAutofit fontScale="92500" lnSpcReduction="10000"/>
          </a:bodyPr>
          <a:lstStyle/>
          <a:p>
            <a:pPr algn="ctr"/>
            <a:r>
              <a:rPr lang="fr-FR" sz="4000" b="1" dirty="0" smtClean="0">
                <a:solidFill>
                  <a:schemeClr val="accent1">
                    <a:lumMod val="75000"/>
                  </a:schemeClr>
                </a:solidFill>
                <a:latin typeface="Comic Sans MS" panose="030F0702030302020204" pitchFamily="66" charset="0"/>
              </a:rPr>
              <a:t>Chapitre 2: </a:t>
            </a:r>
          </a:p>
          <a:p>
            <a:pPr algn="ctr"/>
            <a:r>
              <a:rPr lang="fr-FR" sz="4000" b="1" dirty="0" smtClean="0">
                <a:solidFill>
                  <a:schemeClr val="accent1">
                    <a:lumMod val="75000"/>
                  </a:schemeClr>
                </a:solidFill>
                <a:latin typeface="Comic Sans MS" panose="030F0702030302020204" pitchFamily="66" charset="0"/>
              </a:rPr>
              <a:t>EPS et Sport </a:t>
            </a:r>
            <a:r>
              <a:rPr lang="fr-FR" sz="4000" b="1" dirty="0">
                <a:solidFill>
                  <a:schemeClr val="accent1">
                    <a:lumMod val="75000"/>
                  </a:schemeClr>
                </a:solidFill>
                <a:latin typeface="Comic Sans MS" panose="030F0702030302020204" pitchFamily="66" charset="0"/>
              </a:rPr>
              <a:t>S</a:t>
            </a:r>
            <a:r>
              <a:rPr lang="fr-FR" sz="4000" b="1" dirty="0" smtClean="0">
                <a:solidFill>
                  <a:schemeClr val="accent1">
                    <a:lumMod val="75000"/>
                  </a:schemeClr>
                </a:solidFill>
                <a:latin typeface="Comic Sans MS" panose="030F0702030302020204" pitchFamily="66" charset="0"/>
              </a:rPr>
              <a:t>colaire</a:t>
            </a:r>
            <a:endParaRPr lang="fr-FR" sz="4000" b="1" dirty="0">
              <a:solidFill>
                <a:schemeClr val="accent1">
                  <a:lumMod val="75000"/>
                </a:schemeClr>
              </a:solidFill>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7</a:t>
            </a:fld>
            <a:endParaRPr lang="fr-FR"/>
          </a:p>
        </p:txBody>
      </p:sp>
    </p:spTree>
    <p:extLst>
      <p:ext uri="{BB962C8B-B14F-4D97-AF65-F5344CB8AC3E}">
        <p14:creationId xmlns:p14="http://schemas.microsoft.com/office/powerpoint/2010/main" val="2300413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82133" y="516835"/>
            <a:ext cx="7704667" cy="5482981"/>
          </a:xfrm>
        </p:spPr>
        <p:txBody>
          <a:bodyPr>
            <a:noAutofit/>
          </a:bodyPr>
          <a:lstStyle/>
          <a:p>
            <a:pPr>
              <a:buFont typeface="Wingdings" panose="05000000000000000000" pitchFamily="2" charset="2"/>
              <a:buChar char="ü"/>
            </a:pPr>
            <a:r>
              <a:rPr lang="fr-FR" sz="3600" dirty="0" smtClean="0">
                <a:latin typeface="Comic Sans MS" panose="030F0702030302020204" pitchFamily="66" charset="0"/>
              </a:rPr>
              <a:t>La rencontre sportive USEP est multisports</a:t>
            </a:r>
          </a:p>
          <a:p>
            <a:pPr>
              <a:buFont typeface="Wingdings" panose="05000000000000000000" pitchFamily="2" charset="2"/>
              <a:buChar char="ü"/>
            </a:pPr>
            <a:r>
              <a:rPr lang="fr-FR" sz="3600" dirty="0" smtClean="0">
                <a:latin typeface="Comic Sans MS" panose="030F0702030302020204" pitchFamily="66" charset="0"/>
              </a:rPr>
              <a:t>Donner du sens aux apprentissages</a:t>
            </a:r>
          </a:p>
          <a:p>
            <a:pPr>
              <a:buFont typeface="Wingdings" panose="05000000000000000000" pitchFamily="2" charset="2"/>
              <a:buChar char="ü"/>
            </a:pPr>
            <a:r>
              <a:rPr lang="fr-FR" sz="3600" dirty="0" smtClean="0">
                <a:latin typeface="Comic Sans MS" panose="030F0702030302020204" pitchFamily="66" charset="0"/>
              </a:rPr>
              <a:t>L’enfant au cœur de la rencontre         USEP</a:t>
            </a:r>
          </a:p>
          <a:p>
            <a:pPr>
              <a:buFont typeface="Wingdings" panose="05000000000000000000" pitchFamily="2" charset="2"/>
              <a:buChar char="ü"/>
            </a:pPr>
            <a:r>
              <a:rPr lang="fr-FR" sz="3600" dirty="0" smtClean="0">
                <a:latin typeface="Comic Sans MS" panose="030F0702030302020204" pitchFamily="66" charset="0"/>
              </a:rPr>
              <a:t>Sport scolaire, interface</a:t>
            </a:r>
            <a:endParaRPr lang="fr-FR" sz="3600" dirty="0">
              <a:latin typeface="Comic Sans MS" panose="030F0702030302020204" pitchFamily="66" charset="0"/>
            </a:endParaRPr>
          </a:p>
        </p:txBody>
      </p:sp>
      <p:pic>
        <p:nvPicPr>
          <p:cNvPr id="5" name="Image 4"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FB8587-FAF5-0E45-8C1F-6EDF31257346}" type="slidenum">
              <a:rPr lang="fr-FR" smtClean="0"/>
              <a:t>8</a:t>
            </a:fld>
            <a:endParaRPr lang="fr-FR"/>
          </a:p>
        </p:txBody>
      </p:sp>
    </p:spTree>
    <p:extLst>
      <p:ext uri="{BB962C8B-B14F-4D97-AF65-F5344CB8AC3E}">
        <p14:creationId xmlns:p14="http://schemas.microsoft.com/office/powerpoint/2010/main" val="2767545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2"/>
            <a:ext cx="7704667" cy="510208"/>
          </a:xfrm>
        </p:spPr>
        <p:txBody>
          <a:bodyPr>
            <a:normAutofit fontScale="90000"/>
          </a:bodyPr>
          <a:lstStyle/>
          <a:p>
            <a:r>
              <a:rPr lang="fr-FR" b="1" dirty="0" smtClean="0">
                <a:solidFill>
                  <a:srgbClr val="FF0000"/>
                </a:solidFill>
                <a:latin typeface="Comic Sans MS" panose="030F0702030302020204" pitchFamily="66" charset="0"/>
              </a:rPr>
              <a:t>EDUQUER à l’EGALITE</a:t>
            </a:r>
            <a:endParaRPr lang="fr-FR" b="1" dirty="0">
              <a:solidFill>
                <a:srgbClr val="FF0000"/>
              </a:solidFill>
              <a:latin typeface="Comic Sans MS" panose="030F0702030302020204" pitchFamily="66" charset="0"/>
            </a:endParaRPr>
          </a:p>
        </p:txBody>
      </p:sp>
      <p:sp>
        <p:nvSpPr>
          <p:cNvPr id="3" name="Espace réservé du contenu 2"/>
          <p:cNvSpPr>
            <a:spLocks noGrp="1"/>
          </p:cNvSpPr>
          <p:nvPr>
            <p:ph idx="1"/>
          </p:nvPr>
        </p:nvSpPr>
        <p:spPr>
          <a:xfrm>
            <a:off x="982133" y="1139687"/>
            <a:ext cx="7704667" cy="4860129"/>
          </a:xfrm>
        </p:spPr>
        <p:txBody>
          <a:bodyPr>
            <a:normAutofit/>
          </a:bodyPr>
          <a:lstStyle/>
          <a:p>
            <a:pPr marL="0" indent="0" algn="just">
              <a:buNone/>
            </a:pPr>
            <a:r>
              <a:rPr lang="fr-FR" sz="2800" dirty="0" smtClean="0">
                <a:latin typeface="Comic Sans MS" panose="030F0702030302020204" pitchFamily="66" charset="0"/>
              </a:rPr>
              <a:t>Le principe d’égalité est inscrit dans les statuts de la Ligue de l’Enseignement au sein de laquelle évolue l’USEP sous la forme d’une volonté éducative œuvrant « </a:t>
            </a:r>
            <a:r>
              <a:rPr lang="fr-FR" sz="2800" i="1" dirty="0" smtClean="0">
                <a:solidFill>
                  <a:srgbClr val="FF0000"/>
                </a:solidFill>
                <a:latin typeface="Comic Sans MS" panose="030F0702030302020204" pitchFamily="66" charset="0"/>
              </a:rPr>
              <a:t>pour combattre les inégalités et toutes les formes de discrimination, notamment en raison de l’origine ethnique ou nationale, de la religion ou des convictions, du sexe, de l’âge, du handicap, de l’orientation sexuelle</a:t>
            </a:r>
            <a:r>
              <a:rPr lang="fr-FR" sz="2800" dirty="0" smtClean="0">
                <a:latin typeface="Comic Sans MS" panose="030F0702030302020204" pitchFamily="66" charset="0"/>
              </a:rPr>
              <a:t>. »</a:t>
            </a:r>
            <a:endParaRPr lang="fr-FR" sz="1800" dirty="0">
              <a:latin typeface="Comic Sans MS" panose="030F0702030302020204" pitchFamily="66" charset="0"/>
            </a:endParaRPr>
          </a:p>
        </p:txBody>
      </p:sp>
      <p:pic>
        <p:nvPicPr>
          <p:cNvPr id="4" name="Image 3" descr="Capture d’écran 2014-07-09 à 21.33.46.p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1625" y="277812"/>
            <a:ext cx="765176" cy="765176"/>
          </a:xfrm>
          <a:prstGeom prst="rect">
            <a:avLst/>
          </a:prstGeom>
        </p:spPr>
      </p:pic>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FB8587-FAF5-0E45-8C1F-6EDF31257346}" type="slidenum">
              <a:rPr lang="fr-FR" smtClean="0"/>
              <a:t>9</a:t>
            </a:fld>
            <a:endParaRPr lang="fr-FR"/>
          </a:p>
        </p:txBody>
      </p:sp>
    </p:spTree>
    <p:extLst>
      <p:ext uri="{BB962C8B-B14F-4D97-AF65-F5344CB8AC3E}">
        <p14:creationId xmlns:p14="http://schemas.microsoft.com/office/powerpoint/2010/main" val="35631985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e">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TC103457496[[fn=Parallaxe]]</Template>
  <TotalTime>539</TotalTime>
  <Words>463</Words>
  <Application>Microsoft Office PowerPoint</Application>
  <PresentationFormat>Affichage à l'écran (4:3)</PresentationFormat>
  <Paragraphs>112</Paragraphs>
  <Slides>24</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24</vt:i4>
      </vt:variant>
    </vt:vector>
  </HeadingPairs>
  <TitlesOfParts>
    <vt:vector size="32" baseType="lpstr">
      <vt:lpstr>ＭＳ Ｐゴシック</vt:lpstr>
      <vt:lpstr>Arial</vt:lpstr>
      <vt:lpstr>Calibri</vt:lpstr>
      <vt:lpstr>Cambria</vt:lpstr>
      <vt:lpstr>Comic Sans MS</vt:lpstr>
      <vt:lpstr>Corbel</vt:lpstr>
      <vt:lpstr>Wingdings</vt:lpstr>
      <vt:lpstr>Parallaxe</vt:lpstr>
      <vt:lpstr>LE GUIDE DE LA RENCONTRE SPORTIVE</vt:lpstr>
      <vt:lpstr>Propos  introductifs</vt:lpstr>
      <vt:lpstr>CADRE GENERAL de la Rencontre sportive USEP</vt:lpstr>
      <vt:lpstr>La rencontre sportive USEP, c’est une multitude de moments de vie partagés</vt:lpstr>
      <vt:lpstr>Faire de la rencontre un moment exceptionnel</vt:lpstr>
      <vt:lpstr>EDUQUER à la FRATERNITE</vt:lpstr>
      <vt:lpstr>La rencontre sportive USEP, c’est la pratique d’activités variées en continuité de l’EPS</vt:lpstr>
      <vt:lpstr>Présentation PowerPoint</vt:lpstr>
      <vt:lpstr>EDUQUER à l’EGALITE</vt:lpstr>
      <vt:lpstr>La rencontre sportive USEP, c’est un espace associatif spécifique</vt:lpstr>
      <vt:lpstr>En quoi la rencontre sportive USEP  est-elle un espace associatif spécifique ? </vt:lpstr>
      <vt:lpstr>EDUQUER à la LAÏCITE</vt:lpstr>
      <vt:lpstr>La rencontre sportive USEP, c’est un projet sportif et éducatif</vt:lpstr>
      <vt:lpstr>Un projet pour l’enfant</vt:lpstr>
      <vt:lpstr>Un projet pour l’enfant</vt:lpstr>
      <vt:lpstr>EDUQUER au RESPECT</vt:lpstr>
      <vt:lpstr>La rencontre sportive USEP, c’est un dispositif qui met en actes la continuité éducative</vt:lpstr>
      <vt:lpstr>Présentation PowerPoint</vt:lpstr>
      <vt:lpstr>EDUQUER à la LIBERTE, EDUQUER au CHOIX</vt:lpstr>
      <vt:lpstr>La rencontre sportive USEP est identifiable, elle participe à la construction d’un citoyen sportif</vt:lpstr>
      <vt:lpstr>Présentation PowerPoint</vt:lpstr>
      <vt:lpstr>EDUQUER à  l’OUVERTURE AU MONDE</vt:lpstr>
      <vt:lpstr>Une rencontre d’adultes au service de la rencontre sportive</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GUIDE DE LA RENCONTRE SPORTIVE</dc:title>
  <dc:creator>Chris TOROMONA</dc:creator>
  <cp:lastModifiedBy>UTILISATEUR</cp:lastModifiedBy>
  <cp:revision>74</cp:revision>
  <dcterms:created xsi:type="dcterms:W3CDTF">2014-07-10T07:32:55Z</dcterms:created>
  <dcterms:modified xsi:type="dcterms:W3CDTF">2014-10-23T08:30:25Z</dcterms:modified>
</cp:coreProperties>
</file>