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9" r:id="rId4"/>
    <p:sldId id="290" r:id="rId5"/>
    <p:sldId id="260" r:id="rId6"/>
    <p:sldId id="259" r:id="rId7"/>
    <p:sldId id="262" r:id="rId8"/>
    <p:sldId id="263" r:id="rId9"/>
    <p:sldId id="264" r:id="rId10"/>
    <p:sldId id="266" r:id="rId11"/>
    <p:sldId id="267" r:id="rId12"/>
    <p:sldId id="261" r:id="rId13"/>
    <p:sldId id="268" r:id="rId14"/>
    <p:sldId id="271" r:id="rId15"/>
    <p:sldId id="280" r:id="rId16"/>
    <p:sldId id="272" r:id="rId17"/>
    <p:sldId id="288" r:id="rId18"/>
    <p:sldId id="277" r:id="rId19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330"/>
    <a:srgbClr val="2DA7DA"/>
    <a:srgbClr val="9FC76E"/>
    <a:srgbClr val="D04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99486488513477E-2"/>
          <c:y val="7.2636459236168655E-2"/>
          <c:w val="0.79345580278275973"/>
          <c:h val="0.647373872793912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Produits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B933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3C-413B-A264-C7E808C0D8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23C-413B-A264-C7E808C0D81E}"/>
              </c:ext>
            </c:extLst>
          </c:dPt>
          <c:dPt>
            <c:idx val="2"/>
            <c:bubble3D val="0"/>
            <c:spPr>
              <a:solidFill>
                <a:srgbClr val="2DA7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3C-413B-A264-C7E808C0D81E}"/>
              </c:ext>
            </c:extLst>
          </c:dPt>
          <c:dPt>
            <c:idx val="3"/>
            <c:bubble3D val="0"/>
            <c:spPr>
              <a:solidFill>
                <a:srgbClr val="9FC76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23C-413B-A264-C7E808C0D81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23C-413B-A264-C7E808C0D81E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3C-413B-A264-C7E808C0D81E}"/>
              </c:ext>
            </c:extLst>
          </c:dPt>
          <c:dLbls>
            <c:dLbl>
              <c:idx val="0"/>
              <c:layout>
                <c:manualLayout>
                  <c:x val="7.8881326768879004E-2"/>
                  <c:y val="-7.5829086693603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C-413B-A264-C7E808C0D81E}"/>
                </c:ext>
              </c:extLst>
            </c:dLbl>
            <c:dLbl>
              <c:idx val="1"/>
              <c:layout>
                <c:manualLayout>
                  <c:x val="1.7082104857714064E-2"/>
                  <c:y val="-4.9368059713074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3C-413B-A264-C7E808C0D81E}"/>
                </c:ext>
              </c:extLst>
            </c:dLbl>
            <c:dLbl>
              <c:idx val="2"/>
              <c:layout>
                <c:manualLayout>
                  <c:x val="-0.11573553684584441"/>
                  <c:y val="3.22750168838959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3C-413B-A264-C7E808C0D81E}"/>
                </c:ext>
              </c:extLst>
            </c:dLbl>
            <c:dLbl>
              <c:idx val="3"/>
              <c:layout>
                <c:manualLayout>
                  <c:x val="-0.1190419054342781"/>
                  <c:y val="-3.65292293347418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3C-413B-A264-C7E808C0D81E}"/>
                </c:ext>
              </c:extLst>
            </c:dLbl>
            <c:dLbl>
              <c:idx val="4"/>
              <c:layout>
                <c:manualLayout>
                  <c:x val="-8.5257836259697878E-2"/>
                  <c:y val="-8.3161248765883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3C-413B-A264-C7E808C0D81E}"/>
                </c:ext>
              </c:extLst>
            </c:dLbl>
            <c:dLbl>
              <c:idx val="5"/>
              <c:layout>
                <c:manualLayout>
                  <c:x val="3.4058322614945714E-2"/>
                  <c:y val="-8.81513534201971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3C-413B-A264-C7E808C0D81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Ventes et Prestations de Services</c:v>
                </c:pt>
                <c:pt idx="1">
                  <c:v>Subventions</c:v>
                </c:pt>
                <c:pt idx="2">
                  <c:v>Cotisations et Affiliations</c:v>
                </c:pt>
                <c:pt idx="3">
                  <c:v>Autres Produits</c:v>
                </c:pt>
                <c:pt idx="4">
                  <c:v>Intérêts et Produits Financiers</c:v>
                </c:pt>
                <c:pt idx="5">
                  <c:v>Reprises sur Dépréciations et Provisions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108670</c:v>
                </c:pt>
                <c:pt idx="1">
                  <c:v>309929</c:v>
                </c:pt>
                <c:pt idx="2">
                  <c:v>2613312</c:v>
                </c:pt>
                <c:pt idx="3">
                  <c:v>838854</c:v>
                </c:pt>
                <c:pt idx="4">
                  <c:v>15497</c:v>
                </c:pt>
                <c:pt idx="5">
                  <c:v>260665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C-413B-A264-C7E808C0D81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467237770595658E-2"/>
          <c:y val="0.78283105353163285"/>
          <c:w val="0.90260761902733866"/>
          <c:h val="0.20539006118682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TOTAL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1-475E-8966-5DC0FD56F1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1-475E-8966-5DC0FD56F1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81-475E-8966-5DC0FD56F1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81-475E-8966-5DC0FD56F1BA}"/>
              </c:ext>
            </c:extLst>
          </c:dPt>
          <c:dLbls>
            <c:dLbl>
              <c:idx val="0"/>
              <c:layout>
                <c:manualLayout>
                  <c:x val="7.984285529836016E-2"/>
                  <c:y val="-2.1051184014784265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08528481820339"/>
                      <c:h val="9.0335491178486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81-475E-8966-5DC0FD56F1BA}"/>
                </c:ext>
              </c:extLst>
            </c:dLbl>
            <c:dLbl>
              <c:idx val="1"/>
              <c:layout>
                <c:manualLayout>
                  <c:x val="2.1450319333887826E-2"/>
                  <c:y val="-4.12779194746683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1-475E-8966-5DC0FD56F1BA}"/>
                </c:ext>
              </c:extLst>
            </c:dLbl>
            <c:dLbl>
              <c:idx val="2"/>
              <c:layout>
                <c:manualLayout>
                  <c:x val="-7.626780207604561E-2"/>
                  <c:y val="-1.3759147544709549E-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81-475E-8966-5DC0FD56F1BA}"/>
                </c:ext>
              </c:extLst>
            </c:dLbl>
            <c:dLbl>
              <c:idx val="3"/>
              <c:layout>
                <c:manualLayout>
                  <c:x val="4.7667376297528437E-3"/>
                  <c:y val="-7.962699266477163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83581704134975"/>
                      <c:h val="0.10754225140296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581-475E-8966-5DC0FD56F1B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Affiliations Associations</c:v>
                </c:pt>
                <c:pt idx="1">
                  <c:v>Licences Adultes</c:v>
                </c:pt>
                <c:pt idx="2">
                  <c:v>Licences Elementaires</c:v>
                </c:pt>
                <c:pt idx="3">
                  <c:v>Licences Maternelles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126000</c:v>
                </c:pt>
                <c:pt idx="1">
                  <c:v>482540</c:v>
                </c:pt>
                <c:pt idx="2">
                  <c:v>1632854</c:v>
                </c:pt>
                <c:pt idx="3">
                  <c:v>371918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81-475E-8966-5DC0FD56F1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30021288925855E-2"/>
          <c:y val="0.20101312620110767"/>
          <c:w val="0.36381299225011032"/>
          <c:h val="0.59797374759778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324614866385111E-2"/>
          <c:y val="9.3960031535797989E-2"/>
          <c:w val="0.83357589864510129"/>
          <c:h val="0.62414677247445804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Charges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B933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3C-413B-A264-C7E808C0D8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23C-413B-A264-C7E808C0D81E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3C-413B-A264-C7E808C0D81E}"/>
              </c:ext>
            </c:extLst>
          </c:dPt>
          <c:dPt>
            <c:idx val="3"/>
            <c:bubble3D val="0"/>
            <c:spPr>
              <a:solidFill>
                <a:srgbClr val="9FC76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23C-413B-A264-C7E808C0D81E}"/>
              </c:ext>
            </c:extLst>
          </c:dPt>
          <c:dPt>
            <c:idx val="4"/>
            <c:bubble3D val="0"/>
            <c:spPr>
              <a:solidFill>
                <a:srgbClr val="2DA7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23C-413B-A264-C7E808C0D81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3C-413B-A264-C7E808C0D81E}"/>
              </c:ext>
            </c:extLst>
          </c:dPt>
          <c:dPt>
            <c:idx val="6"/>
            <c:bubble3D val="0"/>
            <c:spPr>
              <a:solidFill>
                <a:srgbClr val="EB933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3C-413B-A264-C7E808C0D8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23C-413B-A264-C7E808C0D81E}"/>
              </c:ext>
            </c:extLst>
          </c:dPt>
          <c:dLbls>
            <c:dLbl>
              <c:idx val="0"/>
              <c:layout>
                <c:manualLayout>
                  <c:x val="8.9282833103560277E-2"/>
                  <c:y val="-3.39358170985370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C-413B-A264-C7E808C0D81E}"/>
                </c:ext>
              </c:extLst>
            </c:dLbl>
            <c:dLbl>
              <c:idx val="1"/>
              <c:layout>
                <c:manualLayout>
                  <c:x val="1.7831153716596059E-2"/>
                  <c:y val="0.1306653267292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3C-413B-A264-C7E808C0D81E}"/>
                </c:ext>
              </c:extLst>
            </c:dLbl>
            <c:dLbl>
              <c:idx val="2"/>
              <c:layout>
                <c:manualLayout>
                  <c:x val="4.325891712713905E-2"/>
                  <c:y val="3.22750168838959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3C-413B-A264-C7E808C0D81E}"/>
                </c:ext>
              </c:extLst>
            </c:dLbl>
            <c:dLbl>
              <c:idx val="3"/>
              <c:layout>
                <c:manualLayout>
                  <c:x val="-9.9724822241298805E-2"/>
                  <c:y val="3.98696716764344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3C-413B-A264-C7E808C0D81E}"/>
                </c:ext>
              </c:extLst>
            </c:dLbl>
            <c:dLbl>
              <c:idx val="4"/>
              <c:layout>
                <c:manualLayout>
                  <c:x val="-7.9314118354165797E-2"/>
                  <c:y val="-6.7456043139903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3C-413B-A264-C7E808C0D81E}"/>
                </c:ext>
              </c:extLst>
            </c:dLbl>
            <c:dLbl>
              <c:idx val="5"/>
              <c:layout>
                <c:manualLayout>
                  <c:x val="-8.7787894448462175E-2"/>
                  <c:y val="-6.20123877423466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3C-413B-A264-C7E808C0D81E}"/>
                </c:ext>
              </c:extLst>
            </c:dLbl>
            <c:dLbl>
              <c:idx val="6"/>
              <c:layout>
                <c:manualLayout>
                  <c:x val="2.7676782024324907E-2"/>
                  <c:y val="-7.79401235999824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3C-413B-A264-C7E808C0D81E}"/>
                </c:ext>
              </c:extLst>
            </c:dLbl>
            <c:dLbl>
              <c:idx val="7"/>
              <c:layout>
                <c:manualLayout>
                  <c:x val="7.9167631448304937E-2"/>
                  <c:y val="-7.1223430203926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3C-413B-A264-C7E808C0D81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Achats et Prestations de Services</c:v>
                </c:pt>
                <c:pt idx="1">
                  <c:v>Autres Charges Externes</c:v>
                </c:pt>
                <c:pt idx="2">
                  <c:v>Charges de Personnel</c:v>
                </c:pt>
                <c:pt idx="3">
                  <c:v>Reversements aux Comités</c:v>
                </c:pt>
                <c:pt idx="4">
                  <c:v>Autres Charges de Gestion</c:v>
                </c:pt>
                <c:pt idx="5">
                  <c:v>Charges Exceptionnelles sur Opérations</c:v>
                </c:pt>
                <c:pt idx="6">
                  <c:v>Dotations aux Amortissements et Provisions</c:v>
                </c:pt>
                <c:pt idx="7">
                  <c:v>Impôts sur les organismes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153202</c:v>
                </c:pt>
                <c:pt idx="1">
                  <c:v>1398752</c:v>
                </c:pt>
                <c:pt idx="2">
                  <c:v>127548</c:v>
                </c:pt>
                <c:pt idx="3">
                  <c:v>872670</c:v>
                </c:pt>
                <c:pt idx="4">
                  <c:v>1561694</c:v>
                </c:pt>
                <c:pt idx="5">
                  <c:v>18000</c:v>
                </c:pt>
                <c:pt idx="6">
                  <c:v>13376</c:v>
                </c:pt>
                <c:pt idx="7">
                  <c:v>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C-413B-A264-C7E808C0D81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13230236348201E-2"/>
          <c:y val="0.79269374439819573"/>
          <c:w val="0.94611563409583355"/>
          <c:h val="0.19556125165982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04/04/2019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04/04/2019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138735" y="2434359"/>
            <a:ext cx="5478084" cy="583435"/>
          </a:xfrm>
        </p:spPr>
        <p:txBody>
          <a:bodyPr anchor="t">
            <a:noAutofit/>
          </a:bodyPr>
          <a:lstStyle/>
          <a:p>
            <a:r>
              <a:rPr lang="fr-FR" sz="3800" dirty="0">
                <a:solidFill>
                  <a:srgbClr val="EB9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2019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6138734" y="3056868"/>
            <a:ext cx="5478084" cy="1867143"/>
          </a:xfrm>
        </p:spPr>
        <p:txBody>
          <a:bodyPr anchor="t">
            <a:norm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présenté par </a:t>
            </a:r>
            <a:r>
              <a:rPr lang="fr-FR" sz="2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Dominique LEBELLE</a:t>
            </a:r>
            <a:br>
              <a:rPr lang="fr-FR" sz="2500" b="1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Trésorière Nationale,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et </a:t>
            </a:r>
            <a:r>
              <a:rPr lang="fr-FR" sz="2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Francis ROBIN-LEROY</a:t>
            </a:r>
            <a:b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Responsable Administratif et Financier.</a:t>
            </a: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2208F4-0485-49D1-AA01-CBC543552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179" y="5313731"/>
            <a:ext cx="2244096" cy="13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D1988B-4AE7-4509-91F8-BD021BC1B03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578497"/>
            <a:ext cx="11268372" cy="755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Produits de Gestion Courante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815192F-0BAD-460A-B4F1-8928A4B09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8918"/>
              </p:ext>
            </p:extLst>
          </p:nvPr>
        </p:nvGraphicFramePr>
        <p:xfrm>
          <a:off x="2761522" y="1792185"/>
          <a:ext cx="7554789" cy="16916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Ligue de l’enseignement</a:t>
                      </a:r>
                      <a:br>
                        <a:rPr lang="fr-FR" sz="2500" dirty="0">
                          <a:latin typeface="Calibri" panose="020F0502020204030204" pitchFamily="34" charset="0"/>
                        </a:rPr>
                      </a:br>
                      <a:r>
                        <a:rPr lang="fr-FR" sz="1800" i="1" baseline="0" dirty="0">
                          <a:latin typeface="Calibri" panose="020F0502020204030204" pitchFamily="34" charset="0"/>
                        </a:rPr>
                        <a:t>dont 502.136,00 € de CPO MEN pour l’année 2019</a:t>
                      </a:r>
                      <a:endParaRPr lang="fr-FR" sz="18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813.854 €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APAC</a:t>
                      </a:r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 Assurances</a:t>
                      </a:r>
                      <a:endParaRPr lang="fr-FR" sz="18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25.000 €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AUTRES PRODUITS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838.854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72" descr="C:\Users\Serge BILLET\Pictures\ligue-logo_bottom.png">
            <a:extLst>
              <a:ext uri="{FF2B5EF4-FFF2-40B4-BE49-F238E27FC236}">
                <a16:creationId xmlns:a16="http://schemas.microsoft.com/office/drawing/2014/main" id="{498785D7-3D89-47FE-BD31-C11AF0D1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85" y="3875022"/>
            <a:ext cx="15335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05602E-1D4F-4433-9808-0531EC82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918" y="3830963"/>
            <a:ext cx="1800200" cy="7500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B5A8EB-5420-44F8-AD2B-4FD992AF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164" y="3830963"/>
            <a:ext cx="19431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1C4F1-5560-49D1-81DA-7017B4613346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1152000"/>
            <a:ext cx="11254986" cy="30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dirty="0">
                <a:solidFill>
                  <a:schemeClr val="accent6">
                    <a:lumMod val="75000"/>
                  </a:schemeClr>
                </a:solidFill>
              </a:rPr>
              <a:t>(hors reprises sur provisions)</a:t>
            </a:r>
            <a:endParaRPr lang="fr-FR" sz="23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06AB92F-89EE-442E-A01B-58355A99E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10015"/>
              </p:ext>
            </p:extLst>
          </p:nvPr>
        </p:nvGraphicFramePr>
        <p:xfrm>
          <a:off x="2772675" y="1800000"/>
          <a:ext cx="7528000" cy="7772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0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PRODUITS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FINANCIERS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000" i="1" dirty="0">
                          <a:latin typeface="Calibri" panose="020F0502020204030204" pitchFamily="34" charset="0"/>
                        </a:rPr>
                        <a:t>Revenus liés à nos Placements</a:t>
                      </a:r>
                      <a:r>
                        <a:rPr lang="fr-FR" sz="2000" i="1" baseline="0" dirty="0">
                          <a:latin typeface="Calibri" panose="020F0502020204030204" pitchFamily="34" charset="0"/>
                        </a:rPr>
                        <a:t> Financiers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15.497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5A2AB61-5711-401A-B318-FB1A4D7DEA48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77324"/>
            <a:ext cx="1125498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Produits Financiers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5D0952A-8BAF-4546-A3D3-C8208FBCDF92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2794853"/>
            <a:ext cx="1124467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Reprises sur Dépréciations &amp; Provisions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963FF28-D36D-4F32-A57E-894AB4B50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57160"/>
              </p:ext>
            </p:extLst>
          </p:nvPr>
        </p:nvGraphicFramePr>
        <p:xfrm>
          <a:off x="2768839" y="3826366"/>
          <a:ext cx="7528000" cy="1478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07015">
                  <a:extLst>
                    <a:ext uri="{9D8B030D-6E8A-4147-A177-3AD203B41FA5}">
                      <a16:colId xmlns:a16="http://schemas.microsoft.com/office/drawing/2014/main" val="2987188980"/>
                    </a:ext>
                  </a:extLst>
                </a:gridCol>
                <a:gridCol w="1820985">
                  <a:extLst>
                    <a:ext uri="{9D8B030D-6E8A-4147-A177-3AD203B41FA5}">
                      <a16:colId xmlns:a16="http://schemas.microsoft.com/office/drawing/2014/main" val="1024078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REPRISES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SUR DÉPRÉC. &amp; PROVISIONS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260.665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81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dont P</a:t>
                      </a:r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rovision pour l’AG de Pau (2019)</a:t>
                      </a:r>
                    </a:p>
                    <a:p>
                      <a:pPr algn="ctr"/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dont Provision pour l’</a:t>
                      </a:r>
                      <a:r>
                        <a:rPr lang="fr-FR" sz="2000" b="0" i="1" baseline="0" dirty="0" err="1">
                          <a:effectLst/>
                          <a:latin typeface="Calibri" panose="020F0502020204030204" pitchFamily="34" charset="0"/>
                        </a:rPr>
                        <a:t>Organ</a:t>
                      </a:r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. du Congrès des Enfants</a:t>
                      </a:r>
                    </a:p>
                    <a:p>
                      <a:pPr algn="ctr"/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dont Report de Subvention CNDS (Licence Passerelle)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72.665 €</a:t>
                      </a:r>
                    </a:p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</a:p>
                    <a:p>
                      <a:pPr algn="ctr"/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50.000 €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3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4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873BADAB-BD17-4CAA-9B5C-4DE0E6398349}"/>
              </a:ext>
            </a:extLst>
          </p:cNvPr>
          <p:cNvSpPr/>
          <p:nvPr/>
        </p:nvSpPr>
        <p:spPr>
          <a:xfrm>
            <a:off x="9983755" y="1467909"/>
            <a:ext cx="1979874" cy="3646767"/>
          </a:xfrm>
          <a:prstGeom prst="flowChartAlternateProcess">
            <a:avLst/>
          </a:prstGeom>
          <a:solidFill>
            <a:srgbClr val="9FC76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5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Les charges</a:t>
            </a:r>
            <a:b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000" b="1" dirty="0">
                <a:latin typeface="Calibri" pitchFamily="34" charset="0"/>
                <a:ea typeface="Calibri"/>
                <a:cs typeface="Times New Roman"/>
              </a:rPr>
              <a:t>s’élèvent à </a:t>
            </a: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4.146.927 €</a:t>
            </a:r>
            <a:endParaRPr lang="fr-FR" sz="16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8C9156D-C800-426E-A876-50515F2EB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631327"/>
              </p:ext>
            </p:extLst>
          </p:nvPr>
        </p:nvGraphicFramePr>
        <p:xfrm>
          <a:off x="1166327" y="158620"/>
          <a:ext cx="8546839" cy="648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2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8318440-EA99-41BB-B2C3-98019291B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97756"/>
              </p:ext>
            </p:extLst>
          </p:nvPr>
        </p:nvGraphicFramePr>
        <p:xfrm>
          <a:off x="2123999" y="3135094"/>
          <a:ext cx="7559263" cy="28222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1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9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1-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Assurer le fonctionnement de la fédération</a:t>
                      </a:r>
                      <a:endParaRPr lang="fr-FR" sz="1400" b="1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</a:rPr>
                        <a:t>149.611 €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2-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Affirmer notre identité et renforcer notre image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</a:rPr>
                        <a:t>146.462 €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3-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Permettre le fonctionnement statutaire, l’activité des GT et garantir la formation</a:t>
                      </a:r>
                      <a:endParaRPr lang="fr-FR" sz="1400" b="1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</a:rPr>
                        <a:t>526.775 €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4-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Permettre l’existence d’une équipe nationale au service du développement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</a:rPr>
                        <a:t>729.106 €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E9728FE-68D7-4631-9C3E-FAC7424CB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61498"/>
              </p:ext>
            </p:extLst>
          </p:nvPr>
        </p:nvGraphicFramePr>
        <p:xfrm>
          <a:off x="2786476" y="1800000"/>
          <a:ext cx="7535816" cy="9448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1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988">
                <a:tc>
                  <a:txBody>
                    <a:bodyPr/>
                    <a:lstStyle/>
                    <a:p>
                      <a:pPr algn="ctr"/>
                      <a:r>
                        <a:rPr lang="fr-FR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ACHATS &amp; PRESTATIONS DE SERVICES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153.202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88">
                <a:tc>
                  <a:txBody>
                    <a:bodyPr/>
                    <a:lstStyle/>
                    <a:p>
                      <a:pPr algn="ctr"/>
                      <a:r>
                        <a:rPr lang="fr-FR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AUTRES CHARGES EXTERNES</a:t>
                      </a:r>
                      <a:endParaRPr lang="fr-F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1.398.752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41873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1CF389FE-2065-4ACD-A797-EFD632E3F53C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541173"/>
            <a:ext cx="11268372" cy="755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Achats et Autres Charges Externes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7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E6BDDA2-A058-4FC7-8CEA-6C1A6D7AB4B3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18627"/>
            <a:ext cx="11254986" cy="80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Masse Salariale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9B093C8-378D-4D6F-A9BB-2488370C6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77510"/>
              </p:ext>
            </p:extLst>
          </p:nvPr>
        </p:nvGraphicFramePr>
        <p:xfrm>
          <a:off x="2780522" y="1800000"/>
          <a:ext cx="7529805" cy="10210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0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MASSE SALARIALE</a:t>
                      </a:r>
                    </a:p>
                    <a:p>
                      <a:pPr algn="ctr"/>
                      <a:r>
                        <a:rPr lang="fr-FR" sz="1800" b="0" i="1" dirty="0">
                          <a:effectLst/>
                          <a:latin typeface="Calibri" panose="020F0502020204030204" pitchFamily="34" charset="0"/>
                        </a:rPr>
                        <a:t>(Salaires Bruts</a:t>
                      </a:r>
                      <a:r>
                        <a:rPr lang="fr-FR" sz="1800" b="0" i="1" baseline="0" dirty="0">
                          <a:effectLst/>
                          <a:latin typeface="Calibri" panose="020F0502020204030204" pitchFamily="34" charset="0"/>
                        </a:rPr>
                        <a:t> + Charges Sociales</a:t>
                      </a:r>
                    </a:p>
                    <a:p>
                      <a:pPr algn="ctr"/>
                      <a:r>
                        <a:rPr lang="fr-FR" sz="1800" b="0" i="1" baseline="0" dirty="0">
                          <a:effectLst/>
                          <a:latin typeface="Calibri" panose="020F0502020204030204" pitchFamily="34" charset="0"/>
                        </a:rPr>
                        <a:t>+ Gestion du Personnel + Valorisation Personnel J.S.)</a:t>
                      </a:r>
                      <a:endParaRPr lang="fr-FR" sz="1800" b="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729.106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43EFBD9-8AB8-479C-8A0E-846F0E064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52810"/>
              </p:ext>
            </p:extLst>
          </p:nvPr>
        </p:nvGraphicFramePr>
        <p:xfrm>
          <a:off x="3720162" y="3379333"/>
          <a:ext cx="5650523" cy="269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b="1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fr-FR" b="1" baseline="0" dirty="0">
                          <a:effectLst/>
                          <a:latin typeface="Calibri" panose="020F0502020204030204" pitchFamily="34" charset="0"/>
                        </a:rPr>
                        <a:t> Fonctionnaires du Min. de l’Education Nationale </a:t>
                      </a:r>
                      <a:r>
                        <a:rPr lang="fr-FR" sz="1500" b="0" baseline="0" dirty="0">
                          <a:effectLst/>
                          <a:latin typeface="Calibri" panose="020F0502020204030204" pitchFamily="34" charset="0"/>
                        </a:rPr>
                        <a:t>(3 ETP)</a:t>
                      </a:r>
                      <a:endParaRPr lang="fr-FR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>
                          <a:effectLst/>
                          <a:latin typeface="Calibri" panose="020F0502020204030204" pitchFamily="34" charset="0"/>
                        </a:rPr>
                        <a:t>1  Fonctionnaire du Min. en charge</a:t>
                      </a:r>
                      <a:r>
                        <a:rPr lang="fr-FR" b="1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b="1" dirty="0">
                          <a:effectLst/>
                          <a:latin typeface="Calibri" panose="020F0502020204030204" pitchFamily="34" charset="0"/>
                        </a:rPr>
                        <a:t>des Sports </a:t>
                      </a:r>
                      <a:r>
                        <a:rPr lang="fr-FR" sz="1500" b="0" dirty="0">
                          <a:effectLst/>
                          <a:latin typeface="Calibri" panose="020F0502020204030204" pitchFamily="34" charset="0"/>
                        </a:rPr>
                        <a:t>(1</a:t>
                      </a:r>
                      <a:r>
                        <a:rPr lang="fr-FR" sz="1500" b="0" baseline="0" dirty="0">
                          <a:effectLst/>
                          <a:latin typeface="Calibri" panose="020F0502020204030204" pitchFamily="34" charset="0"/>
                        </a:rPr>
                        <a:t> ETP)</a:t>
                      </a:r>
                      <a:endParaRPr lang="fr-FR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1  Responsable</a:t>
                      </a:r>
                      <a:r>
                        <a:rPr lang="fr-FR" sz="1800" b="1" baseline="0" dirty="0">
                          <a:effectLst/>
                          <a:latin typeface="Calibri" panose="020F0502020204030204" pitchFamily="34" charset="0"/>
                        </a:rPr>
                        <a:t> Administratif &amp; Financier</a:t>
                      </a:r>
                      <a:r>
                        <a:rPr lang="fr-FR" sz="1600" b="1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baseline="0" dirty="0">
                          <a:effectLst/>
                          <a:latin typeface="Calibri" panose="020F0502020204030204" pitchFamily="34" charset="0"/>
                        </a:rPr>
                        <a:t>(1 ETP)</a:t>
                      </a:r>
                      <a:endParaRPr lang="fr-FR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99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1  Chargé(e) de Mission</a:t>
                      </a: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500" b="0" dirty="0">
                          <a:effectLst/>
                          <a:latin typeface="Calibri" panose="020F0502020204030204" pitchFamily="34" charset="0"/>
                        </a:rPr>
                        <a:t>(1</a:t>
                      </a:r>
                      <a:r>
                        <a:rPr lang="fr-FR" sz="1500" b="0" baseline="0" dirty="0">
                          <a:effectLst/>
                          <a:latin typeface="Calibri" panose="020F0502020204030204" pitchFamily="34" charset="0"/>
                        </a:rPr>
                        <a:t> ETP)</a:t>
                      </a:r>
                      <a:endParaRPr lang="fr-FR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44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>
                          <a:effectLst/>
                          <a:latin typeface="Calibri" panose="020F0502020204030204" pitchFamily="34" charset="0"/>
                        </a:rPr>
                        <a:t>1  Assistante de Direction </a:t>
                      </a:r>
                      <a:r>
                        <a:rPr lang="fr-FR" sz="1500" b="0" dirty="0">
                          <a:effectLst/>
                          <a:latin typeface="Calibri" panose="020F0502020204030204" pitchFamily="34" charset="0"/>
                        </a:rPr>
                        <a:t>(1</a:t>
                      </a:r>
                      <a:r>
                        <a:rPr lang="fr-FR" sz="1500" b="0" baseline="0" dirty="0">
                          <a:effectLst/>
                          <a:latin typeface="Calibri" panose="020F0502020204030204" pitchFamily="34" charset="0"/>
                        </a:rPr>
                        <a:t> ETP)</a:t>
                      </a:r>
                      <a:endParaRPr lang="fr-FR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1  Rédacteur en Chef </a:t>
                      </a:r>
                      <a:r>
                        <a:rPr lang="fr-FR" sz="1500" b="0" dirty="0">
                          <a:effectLst/>
                          <a:latin typeface="Calibri" panose="020F0502020204030204" pitchFamily="34" charset="0"/>
                        </a:rPr>
                        <a:t>(0,5 ETP)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66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1  Webmaster </a:t>
                      </a:r>
                      <a:r>
                        <a:rPr lang="fr-FR" sz="1400" b="0" dirty="0">
                          <a:effectLst/>
                          <a:latin typeface="Calibri" panose="020F0502020204030204" pitchFamily="34" charset="0"/>
                        </a:rPr>
                        <a:t>(0,5 ETP)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83251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0B4AC85-F9B0-4591-AFB0-98107FBA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24" y="4398988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C8A41-EA5A-438B-AF2A-A3AC12CF2CC5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578497"/>
            <a:ext cx="11268372" cy="755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Charges de Personnel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59D29E9-3B72-481C-A637-68580EC32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76711"/>
              </p:ext>
            </p:extLst>
          </p:nvPr>
        </p:nvGraphicFramePr>
        <p:xfrm>
          <a:off x="2767503" y="1800000"/>
          <a:ext cx="7554789" cy="1417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dirty="0">
                          <a:latin typeface="Calibri" panose="020F0502020204030204" pitchFamily="34" charset="0"/>
                        </a:rPr>
                        <a:t>Salaires Bruts</a:t>
                      </a:r>
                      <a:endParaRPr lang="fr-FR" sz="1800" b="0" i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71.226 €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i="0" dirty="0">
                          <a:latin typeface="Calibri" panose="020F0502020204030204" pitchFamily="34" charset="0"/>
                        </a:rPr>
                        <a:t>Charges Patronales et autres charges</a:t>
                      </a:r>
                      <a:endParaRPr lang="fr-FR" sz="2000" b="0" i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56.322 €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56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CHARGES DE PERSONNEL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127.548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E5B0FCB-D5F1-48DA-ACD6-8186BAC31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0060"/>
              </p:ext>
            </p:extLst>
          </p:nvPr>
        </p:nvGraphicFramePr>
        <p:xfrm>
          <a:off x="3672816" y="3538370"/>
          <a:ext cx="5650523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/>
                          <a:latin typeface="Calibri" panose="020F0502020204030204" pitchFamily="34" charset="0"/>
                        </a:rPr>
                        <a:t>Rémunération de la Présidente Nationale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</a:rPr>
                        <a:t>(*)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</a:rPr>
                        <a:t>Indemnités d’une Stagiaire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</a:rPr>
                        <a:t>(sur 6 mois)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9DA7CCF-E558-4001-B0F3-C4970B7DAAC8}"/>
              </a:ext>
            </a:extLst>
          </p:cNvPr>
          <p:cNvSpPr txBox="1"/>
          <p:nvPr/>
        </p:nvSpPr>
        <p:spPr>
          <a:xfrm>
            <a:off x="3672816" y="4441364"/>
            <a:ext cx="5650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(*) Rémunération brute votée par le Comité Directeur National conformément aux dispositions de l’article 8 des statuts et dans les conditions prévues à l’article 261-7-1° du Code Général des Impôts et à l’instruction fiscale 4 H-5-06 n°208 du 18 décembre 2006.</a:t>
            </a:r>
          </a:p>
        </p:txBody>
      </p:sp>
    </p:spTree>
    <p:extLst>
      <p:ext uri="{BB962C8B-B14F-4D97-AF65-F5344CB8AC3E}">
        <p14:creationId xmlns:p14="http://schemas.microsoft.com/office/powerpoint/2010/main" val="41216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14E095-1259-4B31-B08B-967240B0AC37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95986"/>
            <a:ext cx="1125498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aux Comités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4DCBECC-AA92-4436-BBCC-51E8D3372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73121"/>
              </p:ext>
            </p:extLst>
          </p:nvPr>
        </p:nvGraphicFramePr>
        <p:xfrm>
          <a:off x="2780693" y="1800000"/>
          <a:ext cx="7544628" cy="4297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3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>
                          <a:latin typeface="Calibri" panose="020F0502020204030204" pitchFamily="34" charset="0"/>
                        </a:rPr>
                        <a:t>Contrats de Développement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Part Territoriale « Départements 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- Part Territoriale « Régions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500.000 €</a:t>
                      </a:r>
                    </a:p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75.000 €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26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- Part Opérations Nationales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115.600 €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- Part Formations Fédérales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75.000 €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- Part Vie Internationale</a:t>
                      </a:r>
                      <a:endParaRPr lang="fr-FR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16.000 €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dirty="0">
                          <a:latin typeface="Calibri" panose="020F0502020204030204" pitchFamily="34" charset="0"/>
                        </a:rPr>
                        <a:t>Autres Contributions</a:t>
                      </a:r>
                    </a:p>
                    <a:p>
                      <a:pPr algn="ctr"/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- Licence Passerelle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20.000</a:t>
                      </a:r>
                      <a:r>
                        <a:rPr lang="fr-FR" sz="25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  <a:endParaRPr lang="fr-FR" sz="2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04"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latin typeface="Calibri" panose="020F0502020204030204" pitchFamily="34" charset="0"/>
                        </a:rPr>
                        <a:t>- Congrès des Enfants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baseline="0" dirty="0">
                          <a:effectLst/>
                          <a:latin typeface="Calibri" panose="020F0502020204030204" pitchFamily="34" charset="0"/>
                        </a:rPr>
                        <a:t>71.070 €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15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CONTRIBUTIONS AUX COMITÉS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872.670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2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DB777B-7088-4B5A-85CC-6DAEEC8A5DB4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578497"/>
            <a:ext cx="11268372" cy="755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Charges de Gestion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1B7012-37B0-46AF-B9E0-3E34813D1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57507"/>
              </p:ext>
            </p:extLst>
          </p:nvPr>
        </p:nvGraphicFramePr>
        <p:xfrm>
          <a:off x="2786474" y="1800000"/>
          <a:ext cx="7543631" cy="1219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Ligue de l’enseignement</a:t>
                      </a:r>
                    </a:p>
                    <a:p>
                      <a:pPr algn="ctr"/>
                      <a:r>
                        <a:rPr lang="fr-FR" sz="1800" b="0" i="1" dirty="0">
                          <a:latin typeface="Calibri" panose="020F0502020204030204" pitchFamily="34" charset="0"/>
                        </a:rPr>
                        <a:t>(accord 2019 sur les modalités d’adhésions des licences)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1.561.694 €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AUTRES CHARGES DE GESTION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1.561.694 €</a:t>
                      </a:r>
                      <a:endParaRPr lang="fr-FR" sz="25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172" descr="C:\Users\Serge BILLET\Pictures\ligue-logo_bottom.png">
            <a:extLst>
              <a:ext uri="{FF2B5EF4-FFF2-40B4-BE49-F238E27FC236}">
                <a16:creationId xmlns:a16="http://schemas.microsoft.com/office/drawing/2014/main" id="{5B5A6C37-998D-4EA8-BCA5-5C743847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7571"/>
            <a:ext cx="15335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24040B2-A1F9-4F79-B8A3-E236598AA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42572"/>
              </p:ext>
            </p:extLst>
          </p:nvPr>
        </p:nvGraphicFramePr>
        <p:xfrm>
          <a:off x="2795808" y="1800000"/>
          <a:ext cx="7528000" cy="7772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0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CHARGES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EXCEPTIONNELLES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000" i="1" baseline="0" dirty="0">
                          <a:latin typeface="Calibri" panose="020F0502020204030204" pitchFamily="34" charset="0"/>
                        </a:rPr>
                        <a:t>dans le cadre d’une rupture conventionnelle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18.000 €</a:t>
                      </a:r>
                      <a:endParaRPr lang="fr-FR" sz="25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F7F7C33-4B88-4B1F-AB81-07774D4D215D}"/>
              </a:ext>
            </a:extLst>
          </p:cNvPr>
          <p:cNvSpPr txBox="1">
            <a:spLocks noChangeArrowheads="1"/>
          </p:cNvSpPr>
          <p:nvPr/>
        </p:nvSpPr>
        <p:spPr>
          <a:xfrm>
            <a:off x="909331" y="577324"/>
            <a:ext cx="1125498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Charges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Dotations, Impôts, …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50537-9792-4881-93A3-EF2D022F0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67039"/>
              </p:ext>
            </p:extLst>
          </p:nvPr>
        </p:nvGraphicFramePr>
        <p:xfrm>
          <a:off x="2795808" y="2884732"/>
          <a:ext cx="7528000" cy="1554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0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DOTATIONS AUX AMORTISSEMENTS</a:t>
                      </a:r>
                      <a:b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</a:b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&amp; PROVISIONS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13.376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dont la Provision pour l’Engagent Retraite</a:t>
                      </a:r>
                    </a:p>
                    <a:p>
                      <a:pPr algn="ctr"/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dont les Dotations aux Amortissements du 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5.656</a:t>
                      </a:r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</a:p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7.720 €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856B9AD-65E4-442D-8815-46C0294E2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08671"/>
              </p:ext>
            </p:extLst>
          </p:nvPr>
        </p:nvGraphicFramePr>
        <p:xfrm>
          <a:off x="2795808" y="4678358"/>
          <a:ext cx="7528000" cy="8534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9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IMPÔTS SUR LES ORGANISMES</a:t>
                      </a:r>
                    </a:p>
                    <a:p>
                      <a:pPr algn="ctr"/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 BUT NON LUCRATIF </a:t>
                      </a:r>
                      <a:r>
                        <a:rPr lang="fr-FR" sz="1500" b="0" baseline="0" dirty="0">
                          <a:effectLst/>
                          <a:latin typeface="Calibri" panose="020F0502020204030204" pitchFamily="34" charset="0"/>
                        </a:rPr>
                        <a:t>(sur les placements fiscalisés)</a:t>
                      </a:r>
                      <a:endParaRPr lang="fr-FR" sz="15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1.685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7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2AF0E83-BA57-494E-8855-B0AE0BBCA3E8}"/>
              </a:ext>
            </a:extLst>
          </p:cNvPr>
          <p:cNvSpPr txBox="1">
            <a:spLocks noChangeArrowheads="1"/>
          </p:cNvSpPr>
          <p:nvPr/>
        </p:nvSpPr>
        <p:spPr>
          <a:xfrm>
            <a:off x="886408" y="211515"/>
            <a:ext cx="11249231" cy="102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b="1" dirty="0">
                <a:solidFill>
                  <a:srgbClr val="2DA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Budgétaire</a:t>
            </a:r>
            <a:endParaRPr lang="fr-FR" sz="4500" b="1" i="1" dirty="0">
              <a:solidFill>
                <a:srgbClr val="2DA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">
            <a:extLst>
              <a:ext uri="{FF2B5EF4-FFF2-40B4-BE49-F238E27FC236}">
                <a16:creationId xmlns:a16="http://schemas.microsoft.com/office/drawing/2014/main" id="{236CFBB3-8C2E-4D1F-9877-5842589E4692}"/>
              </a:ext>
            </a:extLst>
          </p:cNvPr>
          <p:cNvSpPr/>
          <p:nvPr/>
        </p:nvSpPr>
        <p:spPr>
          <a:xfrm>
            <a:off x="3248100" y="2257907"/>
            <a:ext cx="6525846" cy="535043"/>
          </a:xfrm>
          <a:prstGeom prst="roundRect">
            <a:avLst/>
          </a:prstGeom>
          <a:solidFill>
            <a:srgbClr val="9FC76E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Rémunération de la Présidente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3" name="Rectangle à coins arrondis 1">
            <a:extLst>
              <a:ext uri="{FF2B5EF4-FFF2-40B4-BE49-F238E27FC236}">
                <a16:creationId xmlns:a16="http://schemas.microsoft.com/office/drawing/2014/main" id="{A7C6EAA2-A412-41C0-9495-0BB9987ABDCD}"/>
              </a:ext>
            </a:extLst>
          </p:cNvPr>
          <p:cNvSpPr/>
          <p:nvPr/>
        </p:nvSpPr>
        <p:spPr>
          <a:xfrm>
            <a:off x="3248100" y="3924410"/>
            <a:ext cx="6525845" cy="543330"/>
          </a:xfrm>
          <a:prstGeom prst="roundRect">
            <a:avLst/>
          </a:prstGeom>
          <a:solidFill>
            <a:srgbClr val="2DA7DA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Mise en œuvre du Congrès des Enfants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4" name="Rectangle à coins arrondis 1">
            <a:extLst>
              <a:ext uri="{FF2B5EF4-FFF2-40B4-BE49-F238E27FC236}">
                <a16:creationId xmlns:a16="http://schemas.microsoft.com/office/drawing/2014/main" id="{7BD13BCF-4962-4B65-BC1B-F93A9464A48C}"/>
              </a:ext>
            </a:extLst>
          </p:cNvPr>
          <p:cNvSpPr/>
          <p:nvPr/>
        </p:nvSpPr>
        <p:spPr>
          <a:xfrm>
            <a:off x="3248099" y="4761805"/>
            <a:ext cx="6525845" cy="535043"/>
          </a:xfrm>
          <a:prstGeom prst="roundRect">
            <a:avLst/>
          </a:prstGeom>
          <a:solidFill>
            <a:srgbClr val="EB9330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Expérimentation autour de la Licence Passerelle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Rectangle à coins arrondis 1">
            <a:extLst>
              <a:ext uri="{FF2B5EF4-FFF2-40B4-BE49-F238E27FC236}">
                <a16:creationId xmlns:a16="http://schemas.microsoft.com/office/drawing/2014/main" id="{E2C3518C-667F-4911-80B9-25A4844D209C}"/>
              </a:ext>
            </a:extLst>
          </p:cNvPr>
          <p:cNvSpPr/>
          <p:nvPr/>
        </p:nvSpPr>
        <p:spPr>
          <a:xfrm>
            <a:off x="3248100" y="3087015"/>
            <a:ext cx="6525846" cy="543330"/>
          </a:xfrm>
          <a:prstGeom prst="roundRect">
            <a:avLst/>
          </a:prstGeom>
          <a:solidFill>
            <a:srgbClr val="D04742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Stabilisation de l’Equipe de Direction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BBCF8B-A399-4809-BB58-0ACBE3FB730B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966566"/>
            <a:ext cx="11235639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prenant en compte des éléments nouveaux ou exceptionnels</a:t>
            </a:r>
          </a:p>
        </p:txBody>
      </p:sp>
    </p:spTree>
    <p:extLst>
      <p:ext uri="{BB962C8B-B14F-4D97-AF65-F5344CB8AC3E}">
        <p14:creationId xmlns:p14="http://schemas.microsoft.com/office/powerpoint/2010/main" val="1170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2AF0E83-BA57-494E-8855-B0AE0BBCA3E8}"/>
              </a:ext>
            </a:extLst>
          </p:cNvPr>
          <p:cNvSpPr txBox="1">
            <a:spLocks noChangeArrowheads="1"/>
          </p:cNvSpPr>
          <p:nvPr/>
        </p:nvSpPr>
        <p:spPr>
          <a:xfrm>
            <a:off x="886408" y="211515"/>
            <a:ext cx="11249231" cy="102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b="1" dirty="0">
                <a:solidFill>
                  <a:srgbClr val="2DA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Budgétaire</a:t>
            </a:r>
            <a:endParaRPr lang="fr-FR" sz="4500" b="1" i="1" dirty="0">
              <a:solidFill>
                <a:srgbClr val="2DA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">
            <a:extLst>
              <a:ext uri="{FF2B5EF4-FFF2-40B4-BE49-F238E27FC236}">
                <a16:creationId xmlns:a16="http://schemas.microsoft.com/office/drawing/2014/main" id="{236CFBB3-8C2E-4D1F-9877-5842589E4692}"/>
              </a:ext>
            </a:extLst>
          </p:cNvPr>
          <p:cNvSpPr/>
          <p:nvPr/>
        </p:nvSpPr>
        <p:spPr>
          <a:xfrm>
            <a:off x="3248100" y="2257907"/>
            <a:ext cx="6525846" cy="535043"/>
          </a:xfrm>
          <a:prstGeom prst="roundRect">
            <a:avLst/>
          </a:prstGeom>
          <a:solidFill>
            <a:srgbClr val="9FC76E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L’accompagnement des Territoires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3" name="Rectangle à coins arrondis 1">
            <a:extLst>
              <a:ext uri="{FF2B5EF4-FFF2-40B4-BE49-F238E27FC236}">
                <a16:creationId xmlns:a16="http://schemas.microsoft.com/office/drawing/2014/main" id="{A7C6EAA2-A412-41C0-9495-0BB9987ABDCD}"/>
              </a:ext>
            </a:extLst>
          </p:cNvPr>
          <p:cNvSpPr/>
          <p:nvPr/>
        </p:nvSpPr>
        <p:spPr>
          <a:xfrm>
            <a:off x="3248100" y="3924410"/>
            <a:ext cx="6525845" cy="543330"/>
          </a:xfrm>
          <a:prstGeom prst="roundRect">
            <a:avLst/>
          </a:prstGeom>
          <a:solidFill>
            <a:srgbClr val="2DA7DA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Le déploiement de nos Opérations Nationales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Rectangle à coins arrondis 1">
            <a:extLst>
              <a:ext uri="{FF2B5EF4-FFF2-40B4-BE49-F238E27FC236}">
                <a16:creationId xmlns:a16="http://schemas.microsoft.com/office/drawing/2014/main" id="{E2C3518C-667F-4911-80B9-25A4844D209C}"/>
              </a:ext>
            </a:extLst>
          </p:cNvPr>
          <p:cNvSpPr/>
          <p:nvPr/>
        </p:nvSpPr>
        <p:spPr>
          <a:xfrm>
            <a:off x="3248100" y="3087015"/>
            <a:ext cx="6525846" cy="543330"/>
          </a:xfrm>
          <a:prstGeom prst="roundRect">
            <a:avLst/>
          </a:prstGeom>
          <a:solidFill>
            <a:srgbClr val="D04742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Le prise en compte de l’évolution de la formation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BBCF8B-A399-4809-BB58-0ACBE3FB730B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966566"/>
            <a:ext cx="11235639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mettant en avant des nos priorités</a:t>
            </a:r>
          </a:p>
        </p:txBody>
      </p:sp>
    </p:spTree>
    <p:extLst>
      <p:ext uri="{BB962C8B-B14F-4D97-AF65-F5344CB8AC3E}">
        <p14:creationId xmlns:p14="http://schemas.microsoft.com/office/powerpoint/2010/main" val="19773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2AF0E83-BA57-494E-8855-B0AE0BBCA3E8}"/>
              </a:ext>
            </a:extLst>
          </p:cNvPr>
          <p:cNvSpPr txBox="1">
            <a:spLocks noChangeArrowheads="1"/>
          </p:cNvSpPr>
          <p:nvPr/>
        </p:nvSpPr>
        <p:spPr>
          <a:xfrm>
            <a:off x="886408" y="211515"/>
            <a:ext cx="11249231" cy="102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b="1" dirty="0">
                <a:solidFill>
                  <a:srgbClr val="2DA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Budgétaire</a:t>
            </a:r>
            <a:endParaRPr lang="fr-FR" sz="4500" b="1" i="1" dirty="0">
              <a:solidFill>
                <a:srgbClr val="2DA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">
            <a:extLst>
              <a:ext uri="{FF2B5EF4-FFF2-40B4-BE49-F238E27FC236}">
                <a16:creationId xmlns:a16="http://schemas.microsoft.com/office/drawing/2014/main" id="{236CFBB3-8C2E-4D1F-9877-5842589E4692}"/>
              </a:ext>
            </a:extLst>
          </p:cNvPr>
          <p:cNvSpPr/>
          <p:nvPr/>
        </p:nvSpPr>
        <p:spPr>
          <a:xfrm>
            <a:off x="3248100" y="2257907"/>
            <a:ext cx="6525846" cy="535043"/>
          </a:xfrm>
          <a:prstGeom prst="roundRect">
            <a:avLst/>
          </a:prstGeom>
          <a:solidFill>
            <a:srgbClr val="9FC76E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Recettes Affiliations et Adhésions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3" name="Rectangle à coins arrondis 1">
            <a:extLst>
              <a:ext uri="{FF2B5EF4-FFF2-40B4-BE49-F238E27FC236}">
                <a16:creationId xmlns:a16="http://schemas.microsoft.com/office/drawing/2014/main" id="{A7C6EAA2-A412-41C0-9495-0BB9987ABDCD}"/>
              </a:ext>
            </a:extLst>
          </p:cNvPr>
          <p:cNvSpPr/>
          <p:nvPr/>
        </p:nvSpPr>
        <p:spPr>
          <a:xfrm>
            <a:off x="3248100" y="3087015"/>
            <a:ext cx="6525845" cy="543330"/>
          </a:xfrm>
          <a:prstGeom prst="roundRect">
            <a:avLst/>
          </a:prstGeom>
          <a:solidFill>
            <a:srgbClr val="2DA7DA"/>
          </a:solidFill>
          <a:ln>
            <a:solidFill>
              <a:schemeClr val="tx1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sym typeface="Wingdings" panose="05000000000000000000" pitchFamily="2" charset="2"/>
              </a:rPr>
              <a:t> Subventions et Contributions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BBCF8B-A399-4809-BB58-0ACBE3FB730B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966566"/>
            <a:ext cx="11235639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faisant preuve de prudence</a:t>
            </a:r>
          </a:p>
        </p:txBody>
      </p:sp>
    </p:spTree>
    <p:extLst>
      <p:ext uri="{BB962C8B-B14F-4D97-AF65-F5344CB8AC3E}">
        <p14:creationId xmlns:p14="http://schemas.microsoft.com/office/powerpoint/2010/main" val="1731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2AF0E83-BA57-494E-8855-B0AE0BBCA3E8}"/>
              </a:ext>
            </a:extLst>
          </p:cNvPr>
          <p:cNvSpPr txBox="1">
            <a:spLocks noChangeArrowheads="1"/>
          </p:cNvSpPr>
          <p:nvPr/>
        </p:nvSpPr>
        <p:spPr>
          <a:xfrm>
            <a:off x="877078" y="211515"/>
            <a:ext cx="11314922" cy="102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500" b="1" dirty="0">
                <a:solidFill>
                  <a:srgbClr val="2DA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Budget Équilibré</a:t>
            </a:r>
            <a:endParaRPr lang="fr-FR" sz="1500" b="1" i="1" dirty="0">
              <a:solidFill>
                <a:srgbClr val="2DA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06AFECED-E74F-40CD-9663-1E1159FB618C}"/>
              </a:ext>
            </a:extLst>
          </p:cNvPr>
          <p:cNvSpPr/>
          <p:nvPr/>
        </p:nvSpPr>
        <p:spPr>
          <a:xfrm>
            <a:off x="1839889" y="2273294"/>
            <a:ext cx="2808312" cy="2491989"/>
          </a:xfrm>
          <a:prstGeom prst="flowChartAlternateProcess">
            <a:avLst/>
          </a:prstGeom>
          <a:solidFill>
            <a:srgbClr val="9FC76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Produits d’Exploitation</a:t>
            </a:r>
            <a:br>
              <a:rPr lang="fr-FR" sz="1800" b="1" u="sng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5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4.113.430 €</a:t>
            </a:r>
            <a:br>
              <a:rPr lang="fr-FR" sz="1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</a:b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Charges d’Exploitation</a:t>
            </a:r>
            <a:b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5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4.127.242 €</a:t>
            </a:r>
            <a:br>
              <a:rPr lang="fr-FR" sz="2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</a:br>
            <a:r>
              <a:rPr lang="fr-FR" sz="1700" b="1" baseline="0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  <a:t>Résultat d’Exploitation</a:t>
            </a:r>
            <a:br>
              <a:rPr lang="fr-FR" sz="2000" b="1" baseline="0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/>
                <a:cs typeface="Times New Roman"/>
              </a:rPr>
            </a:br>
            <a:r>
              <a:rPr lang="fr-FR" sz="2600" b="1" baseline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-13.812 €</a:t>
            </a:r>
            <a:endParaRPr lang="fr-FR" sz="2600" baseline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873BADAB-BD17-4CAA-9B5C-4DE0E6398349}"/>
              </a:ext>
            </a:extLst>
          </p:cNvPr>
          <p:cNvSpPr/>
          <p:nvPr/>
        </p:nvSpPr>
        <p:spPr>
          <a:xfrm>
            <a:off x="1839889" y="1630220"/>
            <a:ext cx="2808312" cy="440432"/>
          </a:xfrm>
          <a:prstGeom prst="flowChartAlternateProcess">
            <a:avLst/>
          </a:prstGeom>
          <a:solidFill>
            <a:srgbClr val="9FC76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  <a:t>Résultat d’Exploitation</a:t>
            </a:r>
            <a:endParaRPr lang="fr-FR" sz="20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5ACFB1CE-D9E0-4C6A-8915-3945EAE15346}"/>
              </a:ext>
            </a:extLst>
          </p:cNvPr>
          <p:cNvSpPr/>
          <p:nvPr/>
        </p:nvSpPr>
        <p:spPr>
          <a:xfrm>
            <a:off x="4834821" y="2273294"/>
            <a:ext cx="2808312" cy="2491989"/>
          </a:xfrm>
          <a:prstGeom prst="flowChartAlternateProcess">
            <a:avLst/>
          </a:prstGeom>
          <a:solidFill>
            <a:srgbClr val="EB933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Produits Financier</a:t>
            </a:r>
            <a:br>
              <a:rPr lang="fr-FR" sz="1800" b="1" u="sng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5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15.497 €</a:t>
            </a:r>
            <a:br>
              <a:rPr lang="fr-FR" sz="1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</a:b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Charges Financières</a:t>
            </a:r>
            <a:b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5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1.685 €</a:t>
            </a:r>
            <a:br>
              <a:rPr lang="fr-FR" sz="2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</a:b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Résultat Financier</a:t>
            </a:r>
            <a:br>
              <a:rPr lang="fr-FR" sz="2000" b="1" baseline="0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/>
                <a:cs typeface="Times New Roman"/>
              </a:rPr>
            </a:br>
            <a:r>
              <a:rPr lang="fr-FR" sz="2600" b="1" baseline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+13.812 €</a:t>
            </a:r>
            <a:endParaRPr lang="fr-FR" sz="2600" baseline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1C910977-033B-47C7-92E5-28CF368CC8FD}"/>
              </a:ext>
            </a:extLst>
          </p:cNvPr>
          <p:cNvSpPr/>
          <p:nvPr/>
        </p:nvSpPr>
        <p:spPr>
          <a:xfrm>
            <a:off x="4834821" y="1630220"/>
            <a:ext cx="2808312" cy="440432"/>
          </a:xfrm>
          <a:prstGeom prst="flowChartAlternateProcess">
            <a:avLst/>
          </a:prstGeom>
          <a:solidFill>
            <a:srgbClr val="EB933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  <a:t>Résultat Financier</a:t>
            </a:r>
            <a:endParaRPr lang="fr-FR" sz="20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B5F46C8D-6B02-4012-85CF-56AB268A7FE4}"/>
              </a:ext>
            </a:extLst>
          </p:cNvPr>
          <p:cNvSpPr/>
          <p:nvPr/>
        </p:nvSpPr>
        <p:spPr>
          <a:xfrm>
            <a:off x="7829753" y="2273294"/>
            <a:ext cx="2808312" cy="2491989"/>
          </a:xfrm>
          <a:prstGeom prst="flowChartAlternateProcess">
            <a:avLst/>
          </a:prstGeom>
          <a:solidFill>
            <a:srgbClr val="2DA7D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Produits Exceptionnels</a:t>
            </a:r>
            <a:br>
              <a:rPr lang="fr-FR" sz="1800" b="1" u="sng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18.000 €</a:t>
            </a:r>
            <a:br>
              <a:rPr lang="fr-FR" sz="1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</a:b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Charges Exceptionnelles</a:t>
            </a:r>
            <a:b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18.000 €</a:t>
            </a:r>
            <a:br>
              <a:rPr lang="fr-FR" sz="2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</a:br>
            <a:r>
              <a:rPr lang="fr-FR" sz="1700" b="1" baseline="0" dirty="0">
                <a:latin typeface="Calibri" pitchFamily="34" charset="0"/>
                <a:ea typeface="Calibri"/>
                <a:cs typeface="Times New Roman"/>
              </a:rPr>
              <a:t>Résultat Exceptionnel</a:t>
            </a:r>
            <a:br>
              <a:rPr lang="fr-FR" sz="2000" b="1" baseline="0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/>
                <a:cs typeface="Times New Roman"/>
              </a:rPr>
            </a:br>
            <a:r>
              <a:rPr lang="fr-FR" sz="2600" b="1" baseline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0 €</a:t>
            </a:r>
            <a:endParaRPr lang="fr-FR" sz="2600" baseline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20E4351C-EE9B-44DF-8636-C0FFA5C655EC}"/>
              </a:ext>
            </a:extLst>
          </p:cNvPr>
          <p:cNvSpPr/>
          <p:nvPr/>
        </p:nvSpPr>
        <p:spPr>
          <a:xfrm>
            <a:off x="7829753" y="1630220"/>
            <a:ext cx="2808312" cy="440432"/>
          </a:xfrm>
          <a:prstGeom prst="flowChartAlternateProcess">
            <a:avLst/>
          </a:prstGeom>
          <a:solidFill>
            <a:srgbClr val="2DA7D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  <a:t>Résultat Exceptionnel</a:t>
            </a:r>
            <a:endParaRPr lang="fr-FR" sz="20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23" name="Organigramme : Alternative 22">
            <a:extLst>
              <a:ext uri="{FF2B5EF4-FFF2-40B4-BE49-F238E27FC236}">
                <a16:creationId xmlns:a16="http://schemas.microsoft.com/office/drawing/2014/main" id="{497C5FF1-0A6C-48CA-9C61-325930727CEE}"/>
              </a:ext>
            </a:extLst>
          </p:cNvPr>
          <p:cNvSpPr/>
          <p:nvPr/>
        </p:nvSpPr>
        <p:spPr>
          <a:xfrm>
            <a:off x="4834821" y="5007884"/>
            <a:ext cx="2808312" cy="744239"/>
          </a:xfrm>
          <a:prstGeom prst="flowChartAlternateProcess">
            <a:avLst/>
          </a:prstGeom>
          <a:solidFill>
            <a:srgbClr val="D0474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700" b="1" baseline="0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  <a:t>Résultat Prévisionnel</a:t>
            </a:r>
            <a:br>
              <a:rPr lang="fr-FR" sz="1700" b="1" baseline="0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</a:br>
            <a:r>
              <a:rPr lang="fr-FR" sz="2600" b="1" baseline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0 €</a:t>
            </a:r>
            <a:endParaRPr lang="fr-FR" sz="2600" baseline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5A5DDBB7-ED77-46EA-BCDB-91C019C981AF}"/>
              </a:ext>
            </a:extLst>
          </p:cNvPr>
          <p:cNvSpPr/>
          <p:nvPr/>
        </p:nvSpPr>
        <p:spPr>
          <a:xfrm>
            <a:off x="3048000" y="6027572"/>
            <a:ext cx="6369537" cy="534934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700" b="1" baseline="0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  <a:t>TOTAL DES PRODUITS</a:t>
            </a:r>
            <a:r>
              <a:rPr lang="fr-FR" sz="1700" b="1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  <a:t> = TOTAL DES CHARGES =  </a:t>
            </a:r>
            <a:r>
              <a:rPr lang="fr-FR" sz="2600" b="1" baseline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4.146.927 €</a:t>
            </a:r>
            <a:endParaRPr lang="fr-FR" sz="2600" baseline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7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873BADAB-BD17-4CAA-9B5C-4DE0E6398349}"/>
              </a:ext>
            </a:extLst>
          </p:cNvPr>
          <p:cNvSpPr/>
          <p:nvPr/>
        </p:nvSpPr>
        <p:spPr>
          <a:xfrm>
            <a:off x="9983755" y="1467909"/>
            <a:ext cx="1979874" cy="3646767"/>
          </a:xfrm>
          <a:prstGeom prst="flowChartAlternateProcess">
            <a:avLst/>
          </a:prstGeom>
          <a:solidFill>
            <a:srgbClr val="9FC76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5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Les produits</a:t>
            </a:r>
            <a:br>
              <a:rPr lang="fr-FR" sz="2000" b="1" baseline="0" dirty="0">
                <a:latin typeface="Calibri" pitchFamily="34" charset="0"/>
                <a:ea typeface="Calibri"/>
                <a:cs typeface="Times New Roman"/>
              </a:rPr>
            </a:br>
            <a:r>
              <a:rPr lang="fr-FR" sz="2000" b="1" dirty="0">
                <a:latin typeface="Calibri" pitchFamily="34" charset="0"/>
                <a:ea typeface="Calibri"/>
                <a:cs typeface="Times New Roman"/>
              </a:rPr>
              <a:t>s’élèvent à </a:t>
            </a: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Times New Roman"/>
              </a:rPr>
              <a:t>4.146.927 €</a:t>
            </a:r>
            <a:r>
              <a:rPr lang="fr-FR" sz="2000" b="1" dirty="0">
                <a:latin typeface="Calibri" pitchFamily="34" charset="0"/>
                <a:ea typeface="Calibri"/>
                <a:cs typeface="Times New Roman"/>
              </a:rPr>
              <a:t> </a:t>
            </a:r>
            <a:endParaRPr lang="fr-FR" sz="16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8C9156D-C800-426E-A876-50515F2EB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959812"/>
              </p:ext>
            </p:extLst>
          </p:nvPr>
        </p:nvGraphicFramePr>
        <p:xfrm>
          <a:off x="1166327" y="177282"/>
          <a:ext cx="8546839" cy="646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8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70EDBD3-F526-49AB-8069-A8A2D4C63C0C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67993"/>
            <a:ext cx="11235639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Ventes et Prestations de Services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78B6400-208E-456E-8509-A330B37E3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0894"/>
              </p:ext>
            </p:extLst>
          </p:nvPr>
        </p:nvGraphicFramePr>
        <p:xfrm>
          <a:off x="2769361" y="1784329"/>
          <a:ext cx="7543806" cy="28498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Participation des Comité</a:t>
                      </a:r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s Départementaux</a:t>
                      </a:r>
                    </a:p>
                    <a:p>
                      <a:pPr algn="ctr"/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à l’Information Numérique</a:t>
                      </a:r>
                      <a:endParaRPr lang="fr-FR" sz="25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43.520 €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Recettes des Partenariats</a:t>
                      </a:r>
                      <a:br>
                        <a:rPr lang="fr-FR" sz="2500" dirty="0">
                          <a:latin typeface="Calibri" panose="020F0502020204030204" pitchFamily="34" charset="0"/>
                        </a:rPr>
                      </a:br>
                      <a:r>
                        <a:rPr lang="fr-FR" sz="1800" i="1" baseline="0" dirty="0" err="1">
                          <a:latin typeface="Calibri" panose="020F0502020204030204" pitchFamily="34" charset="0"/>
                        </a:rPr>
                        <a:t>Wesco</a:t>
                      </a:r>
                      <a:r>
                        <a:rPr lang="fr-FR" sz="1800" i="1" baseline="0" dirty="0">
                          <a:latin typeface="Calibri" panose="020F0502020204030204" pitchFamily="34" charset="0"/>
                        </a:rPr>
                        <a:t> - Decathlon Pro - MGEN</a:t>
                      </a:r>
                      <a:r>
                        <a:rPr lang="fr-FR" sz="2000" i="1" baseline="0" dirty="0">
                          <a:latin typeface="Calibri" panose="020F0502020204030204" pitchFamily="34" charset="0"/>
                        </a:rPr>
                        <a:t> </a:t>
                      </a:r>
                      <a:endParaRPr lang="fr-FR" sz="20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55.000 €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Autres Ventes</a:t>
                      </a:r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 &amp; Prestations</a:t>
                      </a:r>
                      <a:br>
                        <a:rPr lang="fr-FR" sz="2500" dirty="0">
                          <a:latin typeface="Calibri" panose="020F0502020204030204" pitchFamily="34" charset="0"/>
                        </a:rPr>
                      </a:br>
                      <a:r>
                        <a:rPr lang="fr-FR" sz="1800" i="1" dirty="0">
                          <a:latin typeface="Calibri" panose="020F0502020204030204" pitchFamily="34" charset="0"/>
                        </a:rPr>
                        <a:t>Droits d’inscription aux Stages de Formation</a:t>
                      </a:r>
                      <a:endParaRPr lang="fr-FR" sz="18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10.150 €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VENTES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&amp; PRESTATIONS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108.670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69AF9A0B-2B9B-4364-A617-33538A35E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08" y="5138363"/>
            <a:ext cx="2032626" cy="3437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133650-A99D-4DBA-8DB2-B82266339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01" y="4987706"/>
            <a:ext cx="969186" cy="6450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7DF20D-02F7-4947-AA0D-949EAF6D6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115" y="5189977"/>
            <a:ext cx="2032626" cy="2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CA0A9-2F91-4253-8471-E24E21726366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67993"/>
            <a:ext cx="112920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Subventions d’Exploitation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3BA5D00-D674-4F0E-9B37-5F04E2CA6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4817"/>
              </p:ext>
            </p:extLst>
          </p:nvPr>
        </p:nvGraphicFramePr>
        <p:xfrm>
          <a:off x="2774184" y="1790244"/>
          <a:ext cx="7543631" cy="18897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Ministère</a:t>
                      </a:r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 des Sports </a:t>
                      </a:r>
                      <a:r>
                        <a:rPr lang="fr-FR" sz="1800" i="1" baseline="0" dirty="0">
                          <a:latin typeface="Calibri" panose="020F0502020204030204" pitchFamily="34" charset="0"/>
                        </a:rPr>
                        <a:t>(Convention d’Objectif)</a:t>
                      </a:r>
                      <a:endParaRPr lang="fr-FR" sz="1800" b="0" i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220.000 €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>
                          <a:latin typeface="Calibri" panose="020F0502020204030204" pitchFamily="34" charset="0"/>
                        </a:rPr>
                        <a:t>Ministère </a:t>
                      </a:r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des Sports </a:t>
                      </a:r>
                      <a:r>
                        <a:rPr lang="fr-FR" sz="1800" b="0" i="1" dirty="0">
                          <a:effectLst/>
                          <a:latin typeface="Calibri" panose="020F0502020204030204" pitchFamily="34" charset="0"/>
                        </a:rPr>
                        <a:t>(Valorisation</a:t>
                      </a:r>
                      <a:r>
                        <a:rPr lang="fr-FR" sz="1800" b="0" i="1" baseline="0" dirty="0">
                          <a:effectLst/>
                          <a:latin typeface="Calibri" panose="020F0502020204030204" pitchFamily="34" charset="0"/>
                        </a:rPr>
                        <a:t> du Poste de CTN)</a:t>
                      </a:r>
                      <a:endParaRPr lang="fr-FR" sz="1800" b="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77.929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  <a:endParaRPr lang="fr-FR" sz="2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87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atin typeface="Calibri" panose="020F0502020204030204" pitchFamily="34" charset="0"/>
                        </a:rPr>
                        <a:t>Délégation </a:t>
                      </a:r>
                      <a:r>
                        <a:rPr lang="fr-FR" sz="2500" baseline="0" dirty="0">
                          <a:latin typeface="Calibri" panose="020F0502020204030204" pitchFamily="34" charset="0"/>
                        </a:rPr>
                        <a:t>Sécurité et Circulation Routière</a:t>
                      </a:r>
                      <a:endParaRPr lang="fr-FR" sz="25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12.000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  <a:endParaRPr lang="fr-FR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SUBVENTIONS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309.929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D28A1A0C-BB2B-4BD2-85D0-AE43E9E8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27" y="4039901"/>
            <a:ext cx="2411298" cy="8101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A15F20-0303-44C9-95ED-358073ED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450" y="4039901"/>
            <a:ext cx="2025901" cy="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C1CC83-8777-4259-8F10-16497F102C2C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67993"/>
            <a:ext cx="112920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Affiliations &amp; Adhésions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75D261A-10E7-4912-9258-DCB31165A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251988"/>
              </p:ext>
            </p:extLst>
          </p:nvPr>
        </p:nvGraphicFramePr>
        <p:xfrm>
          <a:off x="1010866" y="3429819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E381197-F78A-44E9-9D36-5AF6CD231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12701"/>
              </p:ext>
            </p:extLst>
          </p:nvPr>
        </p:nvGraphicFramePr>
        <p:xfrm>
          <a:off x="6771506" y="3088711"/>
          <a:ext cx="4978697" cy="21212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4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447">
                <a:tc>
                  <a:txBody>
                    <a:bodyPr/>
                    <a:lstStyle/>
                    <a:p>
                      <a:pPr algn="ctr"/>
                      <a:endParaRPr lang="fr-FR" sz="1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Réalisé</a:t>
                      </a:r>
                      <a:endParaRPr lang="fr-FR" sz="1200" b="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par rapport</a:t>
                      </a:r>
                    </a:p>
                    <a:p>
                      <a:pPr algn="ctr"/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2018</a:t>
                      </a:r>
                      <a:endParaRPr lang="fr-FR" sz="1200" b="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18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-1,08%</a:t>
                      </a:r>
                      <a:endParaRPr lang="fr-FR" sz="1400" b="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18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-0,77%</a:t>
                      </a:r>
                      <a:endParaRPr lang="fr-FR" sz="1400" b="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18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Elémentaires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-0,07%</a:t>
                      </a:r>
                      <a:endParaRPr lang="fr-FR" sz="1400" b="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909550"/>
                  </a:ext>
                </a:extLst>
              </a:tr>
              <a:tr h="416018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Maternelles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+0,01%</a:t>
                      </a:r>
                      <a:endParaRPr lang="fr-FR" sz="1400" b="0" i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1A1D0F1-9A1C-434D-92D8-3F57EDE1B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24366"/>
              </p:ext>
            </p:extLst>
          </p:nvPr>
        </p:nvGraphicFramePr>
        <p:xfrm>
          <a:off x="2766939" y="1784370"/>
          <a:ext cx="7551446" cy="868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AFFILIATIONS &amp; ADHÉSIONS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2.613.312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€</a:t>
                      </a:r>
                      <a:endParaRPr lang="fr-FR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dont</a:t>
                      </a:r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 part Ligue de l’enseignement</a:t>
                      </a:r>
                      <a:endParaRPr lang="fr-FR" sz="2000" b="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i="1" dirty="0">
                          <a:effectLst/>
                          <a:latin typeface="Calibri" panose="020F0502020204030204" pitchFamily="34" charset="0"/>
                        </a:rPr>
                        <a:t>1.561.694</a:t>
                      </a:r>
                      <a:r>
                        <a:rPr lang="fr-FR" sz="2000" b="0" i="1" baseline="0" dirty="0">
                          <a:effectLst/>
                          <a:latin typeface="Calibri" panose="020F0502020204030204" pitchFamily="34" charset="0"/>
                        </a:rPr>
                        <a:t> €</a:t>
                      </a:r>
                      <a:endParaRPr lang="fr-FR" sz="2000" b="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639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683</Words>
  <Application>Microsoft Office PowerPoint</Application>
  <PresentationFormat>Grand écran</PresentationFormat>
  <Paragraphs>179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Bauhaus</vt:lpstr>
      <vt:lpstr>Bauhaus 93</vt:lpstr>
      <vt:lpstr>Calibri</vt:lpstr>
      <vt:lpstr>Calibri Light</vt:lpstr>
      <vt:lpstr>Times New Roman</vt:lpstr>
      <vt:lpstr>Wingdings</vt:lpstr>
      <vt:lpstr>Thème Office</vt:lpstr>
      <vt:lpstr>BUDGET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Francis ROBIN-LEROY</cp:lastModifiedBy>
  <cp:revision>72</cp:revision>
  <cp:lastPrinted>2019-03-26T13:29:33Z</cp:lastPrinted>
  <dcterms:created xsi:type="dcterms:W3CDTF">2019-03-18T13:10:50Z</dcterms:created>
  <dcterms:modified xsi:type="dcterms:W3CDTF">2019-04-04T13:37:02Z</dcterms:modified>
</cp:coreProperties>
</file>