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30"/>
  </p:notesMasterIdLst>
  <p:handoutMasterIdLst>
    <p:handoutMasterId r:id="rId31"/>
  </p:handoutMasterIdLst>
  <p:sldIdLst>
    <p:sldId id="261" r:id="rId2"/>
    <p:sldId id="306" r:id="rId3"/>
    <p:sldId id="329" r:id="rId4"/>
    <p:sldId id="326" r:id="rId5"/>
    <p:sldId id="331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7" r:id="rId14"/>
    <p:sldId id="330" r:id="rId15"/>
    <p:sldId id="316" r:id="rId16"/>
    <p:sldId id="318" r:id="rId17"/>
    <p:sldId id="320" r:id="rId18"/>
    <p:sldId id="321" r:id="rId19"/>
    <p:sldId id="335" r:id="rId20"/>
    <p:sldId id="328" r:id="rId21"/>
    <p:sldId id="323" r:id="rId22"/>
    <p:sldId id="336" r:id="rId23"/>
    <p:sldId id="325" r:id="rId24"/>
    <p:sldId id="337" r:id="rId25"/>
    <p:sldId id="338" r:id="rId26"/>
    <p:sldId id="339" r:id="rId27"/>
    <p:sldId id="340" r:id="rId28"/>
    <p:sldId id="341" r:id="rId29"/>
  </p:sldIdLst>
  <p:sldSz cx="9144000" cy="6858000" type="screen4x3"/>
  <p:notesSz cx="6797675" cy="9926638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0000"/>
    <a:srgbClr val="00B0F0"/>
    <a:srgbClr val="FFC000"/>
    <a:srgbClr val="F9961F"/>
    <a:srgbClr val="F39200"/>
    <a:srgbClr val="001679"/>
    <a:srgbClr val="F89323"/>
    <a:srgbClr val="FFFF00"/>
    <a:srgbClr val="02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5" autoAdjust="0"/>
    <p:restoredTop sz="93632" autoAdjust="0"/>
  </p:normalViewPr>
  <p:slideViewPr>
    <p:cSldViewPr>
      <p:cViewPr varScale="1">
        <p:scale>
          <a:sx n="66" d="100"/>
          <a:sy n="66" d="100"/>
        </p:scale>
        <p:origin x="7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 defTabSz="914378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 defTabSz="914378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/>
            </a:lvl1pPr>
          </a:lstStyle>
          <a:p>
            <a:pPr>
              <a:defRPr/>
            </a:pPr>
            <a:fld id="{3B627875-55EA-4F1E-9A7A-35B1C58AF5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38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7C8BF-BB22-46F6-9614-EA778149FD28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D5127-6D5B-4ED6-9B13-AE672155AB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58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CB7A6-5907-442C-BBFC-BEA47F0D57E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11560" y="6577607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 smtClean="0">
                <a:solidFill>
                  <a:srgbClr val="0070C0"/>
                </a:solidFill>
              </a:rPr>
              <a:t>STAGE DE DIRIGEANTS 2019 - PAU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" y="-5434"/>
            <a:ext cx="692966" cy="684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62" y="23813"/>
            <a:ext cx="1081087" cy="12432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61" y="6309098"/>
            <a:ext cx="1081223" cy="57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16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C30F5-599C-4CD5-8274-709A688B8DC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732307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8FE5A-4963-426A-989A-2736CC8890D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34125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7D1CB7A6-5907-442C-BBFC-BEA47F0D57E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" y="-5434"/>
            <a:ext cx="692966" cy="6840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28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 userDrawn="1"/>
        </p:nvSpPr>
        <p:spPr>
          <a:xfrm>
            <a:off x="611560" y="6577607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 smtClean="0">
                <a:solidFill>
                  <a:srgbClr val="0070C0"/>
                </a:solidFill>
              </a:rPr>
              <a:t>STAGE DE DIRIGEANTS 2019 - PAU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1115616" y="476671"/>
            <a:ext cx="6696744" cy="57606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  <a:latin typeface="Bauhaus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601" y="58823"/>
            <a:ext cx="1139056" cy="9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022970" y="1446213"/>
            <a:ext cx="7869510" cy="4516661"/>
          </a:xfrm>
        </p:spPr>
        <p:txBody>
          <a:bodyPr/>
          <a:lstStyle>
            <a:lvl1pPr>
              <a:defRPr sz="3200">
                <a:solidFill>
                  <a:srgbClr val="02ADEE"/>
                </a:solidFill>
                <a:latin typeface="+mn-lt"/>
              </a:defRPr>
            </a:lvl1pPr>
            <a:lvl2pPr marL="514350" indent="-171450">
              <a:buFont typeface="Calibri" panose="020F0502020204030204" pitchFamily="34" charset="0"/>
              <a:buChar char="–"/>
              <a:defRPr sz="2400"/>
            </a:lvl2pPr>
            <a:lvl3pPr marL="857250" indent="-171450">
              <a:buFont typeface="Wingdings" panose="05000000000000000000" pitchFamily="2" charset="2"/>
              <a:buChar char="§"/>
              <a:defRPr sz="1800"/>
            </a:lvl3pPr>
            <a:lvl4pPr marL="1200150" indent="-171450">
              <a:buFont typeface="Wingdings" panose="05000000000000000000" pitchFamily="2" charset="2"/>
              <a:buChar char="ü"/>
              <a:defRPr sz="1500"/>
            </a:lvl4pPr>
            <a:lvl5pPr marL="1543050" indent="-171450">
              <a:buFont typeface="Courier New" panose="02070309020205020404" pitchFamily="49" charset="0"/>
              <a:buChar char="o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61" y="6309098"/>
            <a:ext cx="1081223" cy="57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90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1BDDB-B5FC-4468-8FF5-E870D9C9189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58403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78DB9-2274-495C-8F81-6C658B51C0B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68049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6EE9C-A403-4F0E-926C-B5FEB800018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81187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54D17-8494-4E95-B8DD-976FABE27C1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51742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42B87-21D0-4007-8364-529AAF9C7F4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04160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DA241-4FF4-4426-9825-474A318464D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61587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1A015-300E-44B5-A588-FE00453F07A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98723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A7FB77-F1ED-4B67-B7DC-231928472EC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46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1" r:id="rId2"/>
    <p:sldLayoutId id="2147484020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ransition spd="slow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58.jpeg"/><Relationship Id="rId5" Type="http://schemas.openxmlformats.org/officeDocument/2006/relationships/image" Target="../media/image49.png"/><Relationship Id="rId6" Type="http://schemas.openxmlformats.org/officeDocument/2006/relationships/image" Target="../media/image19.png"/><Relationship Id="rId7" Type="http://schemas.openxmlformats.org/officeDocument/2006/relationships/image" Target="../media/image59.jpeg"/><Relationship Id="rId8" Type="http://schemas.openxmlformats.org/officeDocument/2006/relationships/image" Target="../media/image60.jpeg"/><Relationship Id="rId9" Type="http://schemas.openxmlformats.org/officeDocument/2006/relationships/image" Target="../media/image61.jpeg"/><Relationship Id="rId10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63.png"/><Relationship Id="rId6" Type="http://schemas.openxmlformats.org/officeDocument/2006/relationships/image" Target="../media/image64.jpeg"/><Relationship Id="rId7" Type="http://schemas.openxmlformats.org/officeDocument/2006/relationships/image" Target="../media/image59.jpeg"/><Relationship Id="rId8" Type="http://schemas.openxmlformats.org/officeDocument/2006/relationships/image" Target="../media/image60.jpeg"/><Relationship Id="rId9" Type="http://schemas.openxmlformats.org/officeDocument/2006/relationships/image" Target="../media/image61.jpeg"/><Relationship Id="rId10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61.jpeg"/><Relationship Id="rId7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61.jpeg"/><Relationship Id="rId7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52.png"/><Relationship Id="rId5" Type="http://schemas.openxmlformats.org/officeDocument/2006/relationships/image" Target="../media/image64.jpeg"/><Relationship Id="rId6" Type="http://schemas.openxmlformats.org/officeDocument/2006/relationships/image" Target="../media/image59.jpeg"/><Relationship Id="rId7" Type="http://schemas.openxmlformats.org/officeDocument/2006/relationships/image" Target="../media/image60.jpeg"/><Relationship Id="rId8" Type="http://schemas.openxmlformats.org/officeDocument/2006/relationships/image" Target="../media/image61.jpeg"/><Relationship Id="rId9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9.png"/><Relationship Id="rId5" Type="http://schemas.openxmlformats.org/officeDocument/2006/relationships/image" Target="../media/image52.png"/><Relationship Id="rId6" Type="http://schemas.openxmlformats.org/officeDocument/2006/relationships/image" Target="../media/image48.png"/><Relationship Id="rId7" Type="http://schemas.openxmlformats.org/officeDocument/2006/relationships/image" Target="../media/image63.png"/><Relationship Id="rId8" Type="http://schemas.openxmlformats.org/officeDocument/2006/relationships/image" Target="../media/image59.jpeg"/><Relationship Id="rId9" Type="http://schemas.openxmlformats.org/officeDocument/2006/relationships/image" Target="../media/image60.jpeg"/><Relationship Id="rId10" Type="http://schemas.openxmlformats.org/officeDocument/2006/relationships/image" Target="../media/image61.jpeg"/><Relationship Id="rId11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52.png"/><Relationship Id="rId5" Type="http://schemas.openxmlformats.org/officeDocument/2006/relationships/image" Target="../media/image59.jpeg"/><Relationship Id="rId6" Type="http://schemas.openxmlformats.org/officeDocument/2006/relationships/image" Target="../media/image60.jpeg"/><Relationship Id="rId7" Type="http://schemas.openxmlformats.org/officeDocument/2006/relationships/image" Target="../media/image61.jpeg"/><Relationship Id="rId8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65.png"/><Relationship Id="rId5" Type="http://schemas.openxmlformats.org/officeDocument/2006/relationships/image" Target="../media/image59.jpeg"/><Relationship Id="rId6" Type="http://schemas.openxmlformats.org/officeDocument/2006/relationships/image" Target="../media/image60.jpeg"/><Relationship Id="rId7" Type="http://schemas.openxmlformats.org/officeDocument/2006/relationships/image" Target="../media/image61.jpeg"/><Relationship Id="rId8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61.jpeg"/><Relationship Id="rId7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ormation.laligu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3.jpe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3.jpeg"/><Relationship Id="rId6" Type="http://schemas.openxmlformats.org/officeDocument/2006/relationships/image" Target="../media/image18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11560" y="1796186"/>
            <a:ext cx="853244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FR" sz="5400" dirty="0" smtClean="0">
                <a:solidFill>
                  <a:srgbClr val="FA9625"/>
                </a:solidFill>
                <a:latin typeface="Bauhaus 93" panose="04030905020B02020C02" pitchFamily="82" charset="0"/>
                <a:cs typeface="Times New Roman" pitchFamily="18" charset="0"/>
              </a:rPr>
              <a:t>FORMATION À DISTANCE</a:t>
            </a:r>
          </a:p>
          <a:p>
            <a:pPr>
              <a:defRPr/>
            </a:pPr>
            <a:r>
              <a:rPr lang="fr-FR" sz="5400" dirty="0" smtClean="0">
                <a:solidFill>
                  <a:srgbClr val="FA9625"/>
                </a:solidFill>
                <a:latin typeface="Bauhaus 93" panose="04030905020B02020C02" pitchFamily="82" charset="0"/>
                <a:cs typeface="Times New Roman" pitchFamily="18" charset="0"/>
              </a:rPr>
              <a:t>&amp; DFF</a:t>
            </a:r>
            <a:endParaRPr lang="fr-FR" sz="5400" dirty="0">
              <a:solidFill>
                <a:srgbClr val="FA9625"/>
              </a:solidFill>
              <a:latin typeface="Bauhaus 93" panose="04030905020B02020C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" y="9525"/>
            <a:ext cx="694791" cy="685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69" y="3770909"/>
            <a:ext cx="2969335" cy="172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41" y="3770909"/>
            <a:ext cx="2969335" cy="172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0" y="3770909"/>
            <a:ext cx="2969337" cy="172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908" y="188640"/>
            <a:ext cx="1513744" cy="174080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088642"/>
            <a:ext cx="1494841" cy="7967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5593" y="6487013"/>
            <a:ext cx="4048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dirty="0">
                <a:solidFill>
                  <a:srgbClr val="0070C0"/>
                </a:solidFill>
              </a:rPr>
              <a:t>STAGE DE DIRIGEANTS 2019 - PAU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activités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68760"/>
            <a:ext cx="6851626" cy="511256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115616" y="1340768"/>
            <a:ext cx="2666843" cy="72008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187623" y="4293096"/>
            <a:ext cx="5868000" cy="86409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7864453" y="1322632"/>
            <a:ext cx="1028028" cy="745521"/>
            <a:chOff x="8171289" y="4522485"/>
            <a:chExt cx="1263960" cy="91661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289" y="4522485"/>
              <a:ext cx="1246516" cy="86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329185" y="5060691"/>
              <a:ext cx="1106064" cy="3784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fr-FR" altLang="fr-FR" sz="1400" b="1" dirty="0" smtClean="0">
                  <a:solidFill>
                    <a:schemeClr val="bg1"/>
                  </a:solidFill>
                </a:rPr>
                <a:t>activités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e 9"/>
          <p:cNvGrpSpPr>
            <a:grpSpLocks noChangeAspect="1"/>
          </p:cNvGrpSpPr>
          <p:nvPr/>
        </p:nvGrpSpPr>
        <p:grpSpPr>
          <a:xfrm>
            <a:off x="7812472" y="2296151"/>
            <a:ext cx="1008000" cy="695065"/>
            <a:chOff x="5464443" y="4357652"/>
            <a:chExt cx="1896098" cy="1307452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8955">
              <a:off x="6529039" y="4501324"/>
              <a:ext cx="678869" cy="46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93" y="4357652"/>
              <a:ext cx="671512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86" b="21948"/>
            <a:stretch>
              <a:fillRect/>
            </a:stretch>
          </p:blipFill>
          <p:spPr bwMode="auto">
            <a:xfrm>
              <a:off x="6356003" y="5100231"/>
              <a:ext cx="1004538" cy="562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3" b="18108"/>
            <a:stretch>
              <a:fillRect/>
            </a:stretch>
          </p:blipFill>
          <p:spPr bwMode="auto">
            <a:xfrm>
              <a:off x="5464443" y="5210422"/>
              <a:ext cx="805402" cy="4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83023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L’évaluation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14" y="1412775"/>
            <a:ext cx="7234202" cy="4703661"/>
          </a:xfrm>
          <a:prstGeom prst="rect">
            <a:avLst/>
          </a:prstGeom>
        </p:spPr>
      </p:pic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7864453" y="1322632"/>
            <a:ext cx="1028028" cy="745521"/>
            <a:chOff x="8171289" y="4522485"/>
            <a:chExt cx="1263960" cy="91661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289" y="4522485"/>
              <a:ext cx="1246516" cy="86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329185" y="5060691"/>
              <a:ext cx="1106064" cy="3784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fr-FR" altLang="fr-FR" sz="1400" b="1" dirty="0" smtClean="0">
                  <a:solidFill>
                    <a:schemeClr val="bg1"/>
                  </a:solidFill>
                </a:rPr>
                <a:t>activités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7812472" y="2296151"/>
            <a:ext cx="1008000" cy="695065"/>
            <a:chOff x="5464443" y="4357652"/>
            <a:chExt cx="1896098" cy="1307452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8955">
              <a:off x="6529039" y="4501324"/>
              <a:ext cx="678869" cy="46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93" y="4357652"/>
              <a:ext cx="671512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86" b="21948"/>
            <a:stretch>
              <a:fillRect/>
            </a:stretch>
          </p:blipFill>
          <p:spPr bwMode="auto">
            <a:xfrm>
              <a:off x="6356003" y="5100231"/>
              <a:ext cx="1004538" cy="562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3" b="18108"/>
            <a:stretch>
              <a:fillRect/>
            </a:stretch>
          </p:blipFill>
          <p:spPr bwMode="auto">
            <a:xfrm>
              <a:off x="5464443" y="5210422"/>
              <a:ext cx="805402" cy="4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1030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aller plus loin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96" y="1268759"/>
            <a:ext cx="6512156" cy="4896545"/>
          </a:xfrm>
          <a:prstGeom prst="rect">
            <a:avLst/>
          </a:prstGeom>
        </p:spPr>
      </p:pic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7864453" y="1322632"/>
            <a:ext cx="1028028" cy="745521"/>
            <a:chOff x="8171289" y="4522485"/>
            <a:chExt cx="1263960" cy="916618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289" y="4522485"/>
              <a:ext cx="1246516" cy="86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329185" y="5060691"/>
              <a:ext cx="1106064" cy="3784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fr-FR" altLang="fr-FR" sz="1400" b="1" dirty="0" smtClean="0">
                  <a:solidFill>
                    <a:schemeClr val="bg1"/>
                  </a:solidFill>
                </a:rPr>
                <a:t>activités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e 7"/>
          <p:cNvGrpSpPr>
            <a:grpSpLocks noChangeAspect="1"/>
          </p:cNvGrpSpPr>
          <p:nvPr/>
        </p:nvGrpSpPr>
        <p:grpSpPr>
          <a:xfrm>
            <a:off x="7812472" y="2296151"/>
            <a:ext cx="1008000" cy="695065"/>
            <a:chOff x="5464443" y="4357652"/>
            <a:chExt cx="1896098" cy="130745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8955">
              <a:off x="6529039" y="4501324"/>
              <a:ext cx="678869" cy="46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93" y="4357652"/>
              <a:ext cx="671512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86" b="21948"/>
            <a:stretch>
              <a:fillRect/>
            </a:stretch>
          </p:blipFill>
          <p:spPr bwMode="auto">
            <a:xfrm>
              <a:off x="6356003" y="5100231"/>
              <a:ext cx="1004538" cy="562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3" b="18108"/>
            <a:stretch>
              <a:fillRect/>
            </a:stretch>
          </p:blipFill>
          <p:spPr bwMode="auto">
            <a:xfrm>
              <a:off x="5464443" y="5210422"/>
              <a:ext cx="805402" cy="4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42783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activités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578" y="3997253"/>
            <a:ext cx="1228571" cy="20476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709" y="3961859"/>
            <a:ext cx="1247619" cy="21809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75" y="1534261"/>
            <a:ext cx="1219048" cy="18761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149" y="1518429"/>
            <a:ext cx="1266667" cy="19619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054" y="1553566"/>
            <a:ext cx="1238095" cy="19428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4530" y="3982160"/>
            <a:ext cx="1209524" cy="190476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565" y="1534518"/>
            <a:ext cx="1238095" cy="149523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9006" y="3997253"/>
            <a:ext cx="1238095" cy="234285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0244" y="1534261"/>
            <a:ext cx="1228571" cy="146666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1387" y="3964489"/>
            <a:ext cx="1247619" cy="177142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136" y="3982160"/>
            <a:ext cx="1209524" cy="2342857"/>
          </a:xfrm>
          <a:prstGeom prst="rect">
            <a:avLst/>
          </a:prstGeom>
        </p:spPr>
      </p:pic>
      <p:grpSp>
        <p:nvGrpSpPr>
          <p:cNvPr id="16" name="Groupe 15"/>
          <p:cNvGrpSpPr>
            <a:grpSpLocks noChangeAspect="1"/>
          </p:cNvGrpSpPr>
          <p:nvPr/>
        </p:nvGrpSpPr>
        <p:grpSpPr>
          <a:xfrm>
            <a:off x="7864453" y="1322632"/>
            <a:ext cx="1028028" cy="745521"/>
            <a:chOff x="8171289" y="4522485"/>
            <a:chExt cx="1263960" cy="916618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289" y="4522485"/>
              <a:ext cx="1246516" cy="86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8329185" y="5060691"/>
              <a:ext cx="1106064" cy="3784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fr-FR" altLang="fr-FR" sz="1400" b="1" dirty="0" smtClean="0">
                  <a:solidFill>
                    <a:schemeClr val="bg1"/>
                  </a:solidFill>
                </a:rPr>
                <a:t>activités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86321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micro-outils</a:t>
            </a:r>
            <a:endParaRPr lang="fr-FR" dirty="0"/>
          </a:p>
        </p:txBody>
      </p:sp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7471811" y="1340768"/>
            <a:ext cx="1417154" cy="972000"/>
            <a:chOff x="5464443" y="4357652"/>
            <a:chExt cx="1929786" cy="1323606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8955">
              <a:off x="6529039" y="4501324"/>
              <a:ext cx="678869" cy="46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93" y="4357652"/>
              <a:ext cx="671512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86" b="21948"/>
            <a:stretch>
              <a:fillRect/>
            </a:stretch>
          </p:blipFill>
          <p:spPr bwMode="auto">
            <a:xfrm>
              <a:off x="6356004" y="5100233"/>
              <a:ext cx="10382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3" b="18108"/>
            <a:stretch>
              <a:fillRect/>
            </a:stretch>
          </p:blipFill>
          <p:spPr bwMode="auto">
            <a:xfrm>
              <a:off x="5464443" y="5210422"/>
              <a:ext cx="805402" cy="4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77" y="3571254"/>
            <a:ext cx="1414559" cy="720000"/>
          </a:xfrm>
          <a:prstGeom prst="rect">
            <a:avLst/>
          </a:prstGeom>
          <a:noFill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806" y="1235997"/>
            <a:ext cx="1740216" cy="7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1278" y="2661551"/>
            <a:ext cx="2072226" cy="72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6944" y="1235997"/>
            <a:ext cx="1941818" cy="72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2028" y="3381551"/>
            <a:ext cx="1736471" cy="72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1806" y="2894194"/>
            <a:ext cx="2050909" cy="7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5291" y="3571254"/>
            <a:ext cx="2157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545251"/>
                </a:solidFill>
                <a:latin typeface="Arial" panose="020B0604020202020204" pitchFamily="34" charset="0"/>
              </a:rPr>
              <a:t>afficher plusieurs fichiers dans un dossier, 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4168156" y="2009939"/>
            <a:ext cx="1993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>
                <a:solidFill>
                  <a:srgbClr val="545251"/>
                </a:solidFill>
                <a:latin typeface="Arial" panose="020B0604020202020204" pitchFamily="34" charset="0"/>
              </a:rPr>
              <a:t>ressource composée de plusieurs pages, comme un livre, avec des chapitres et des sous-chapitres</a:t>
            </a:r>
            <a:r>
              <a:rPr lang="fr-FR" sz="1600" dirty="0">
                <a:solidFill>
                  <a:srgbClr val="54525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60331" y="4124001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545251"/>
                </a:solidFill>
                <a:latin typeface="Arial" panose="020B0604020202020204" pitchFamily="34" charset="0"/>
              </a:rPr>
              <a:t>créer une page web</a:t>
            </a:r>
            <a:r>
              <a:rPr lang="fr-FR" dirty="0">
                <a:solidFill>
                  <a:srgbClr val="545251"/>
                </a:solidFill>
                <a:latin typeface="Arial" panose="020B0604020202020204" pitchFamily="34" charset="0"/>
              </a:rPr>
              <a:t> 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991807" y="2036726"/>
            <a:ext cx="1866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545251"/>
                </a:solidFill>
                <a:latin typeface="Arial" panose="020B0604020202020204" pitchFamily="34" charset="0"/>
              </a:rPr>
              <a:t>fournir un lien web comme ressource</a:t>
            </a:r>
            <a:r>
              <a:rPr lang="fr-FR" dirty="0">
                <a:solidFill>
                  <a:srgbClr val="545251"/>
                </a:solidFill>
                <a:latin typeface="Arial" panose="020B0604020202020204" pitchFamily="34" charset="0"/>
              </a:rPr>
              <a:t> 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116" y="4735652"/>
            <a:ext cx="2603077" cy="720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85291" y="5504198"/>
            <a:ext cx="315782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545251"/>
                </a:solidFill>
                <a:latin typeface="Arial" panose="020B0604020202020204" pitchFamily="34" charset="0"/>
              </a:rPr>
              <a:t>déposer de tels paquetages sous </a:t>
            </a:r>
            <a:r>
              <a:rPr lang="fr-FR" sz="1400" dirty="0" smtClean="0">
                <a:solidFill>
                  <a:srgbClr val="545251"/>
                </a:solidFill>
                <a:latin typeface="Arial" panose="020B0604020202020204" pitchFamily="34" charset="0"/>
              </a:rPr>
              <a:t>la forme </a:t>
            </a:r>
            <a:r>
              <a:rPr lang="fr-FR" sz="1400" dirty="0">
                <a:solidFill>
                  <a:srgbClr val="545251"/>
                </a:solidFill>
                <a:latin typeface="Arial" panose="020B0604020202020204" pitchFamily="34" charset="0"/>
              </a:rPr>
              <a:t>de fichiers ZIP et </a:t>
            </a:r>
            <a:r>
              <a:rPr lang="fr-FR" sz="1400" dirty="0" smtClean="0">
                <a:solidFill>
                  <a:srgbClr val="545251"/>
                </a:solidFill>
                <a:latin typeface="Arial" panose="020B0604020202020204" pitchFamily="34" charset="0"/>
              </a:rPr>
              <a:t>affichés </a:t>
            </a:r>
            <a:r>
              <a:rPr lang="fr-FR" sz="1400" dirty="0">
                <a:solidFill>
                  <a:srgbClr val="545251"/>
                </a:solidFill>
                <a:latin typeface="Arial" panose="020B0604020202020204" pitchFamily="34" charset="0"/>
              </a:rPr>
              <a:t>sur plusieurs pages avec une navigation</a:t>
            </a:r>
            <a:r>
              <a:rPr lang="fr-FR" dirty="0">
                <a:solidFill>
                  <a:srgbClr val="545251"/>
                </a:solidFill>
                <a:latin typeface="Arial" panose="020B0604020202020204" pitchFamily="34" charset="0"/>
              </a:rPr>
              <a:t> 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1686" y="4735652"/>
            <a:ext cx="3200000" cy="720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45278" y="5461391"/>
            <a:ext cx="3296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>
                <a:solidFill>
                  <a:srgbClr val="545251"/>
                </a:solidFill>
                <a:latin typeface="Arial" panose="020B0604020202020204" pitchFamily="34" charset="0"/>
              </a:rPr>
              <a:t>créer du contenu interactif </a:t>
            </a:r>
            <a:r>
              <a:rPr lang="fr-FR" sz="1400" dirty="0" smtClean="0">
                <a:solidFill>
                  <a:srgbClr val="545251"/>
                </a:solidFill>
                <a:latin typeface="Arial" panose="020B0604020202020204" pitchFamily="34" charset="0"/>
              </a:rPr>
              <a:t>: vidéos </a:t>
            </a:r>
            <a:r>
              <a:rPr lang="fr-FR" sz="1400" dirty="0">
                <a:solidFill>
                  <a:srgbClr val="545251"/>
                </a:solidFill>
                <a:latin typeface="Arial" panose="020B0604020202020204" pitchFamily="34" charset="0"/>
              </a:rPr>
              <a:t>interactives, </a:t>
            </a:r>
            <a:r>
              <a:rPr lang="fr-FR" sz="1400" dirty="0" smtClean="0">
                <a:solidFill>
                  <a:srgbClr val="545251"/>
                </a:solidFill>
                <a:latin typeface="Arial" panose="020B0604020202020204" pitchFamily="34" charset="0"/>
              </a:rPr>
              <a:t>banques </a:t>
            </a:r>
            <a:r>
              <a:rPr lang="fr-FR" sz="1400" dirty="0">
                <a:solidFill>
                  <a:srgbClr val="545251"/>
                </a:solidFill>
                <a:latin typeface="Arial" panose="020B0604020202020204" pitchFamily="34" charset="0"/>
              </a:rPr>
              <a:t>de questions, </a:t>
            </a:r>
            <a:r>
              <a:rPr lang="fr-FR" sz="1400" dirty="0" smtClean="0">
                <a:solidFill>
                  <a:srgbClr val="545251"/>
                </a:solidFill>
                <a:latin typeface="Arial" panose="020B0604020202020204" pitchFamily="34" charset="0"/>
              </a:rPr>
              <a:t>questions </a:t>
            </a:r>
            <a:r>
              <a:rPr lang="fr-FR" sz="1400" dirty="0">
                <a:solidFill>
                  <a:srgbClr val="545251"/>
                </a:solidFill>
                <a:latin typeface="Arial" panose="020B0604020202020204" pitchFamily="34" charset="0"/>
              </a:rPr>
              <a:t>« glisser-déposer », </a:t>
            </a:r>
            <a:r>
              <a:rPr lang="fr-FR" sz="1400" dirty="0" smtClean="0">
                <a:solidFill>
                  <a:srgbClr val="545251"/>
                </a:solidFill>
                <a:latin typeface="Arial" panose="020B0604020202020204" pitchFamily="34" charset="0"/>
              </a:rPr>
              <a:t>QCM, </a:t>
            </a:r>
            <a:r>
              <a:rPr lang="fr-FR" sz="1400" dirty="0">
                <a:solidFill>
                  <a:srgbClr val="545251"/>
                </a:solidFill>
                <a:latin typeface="Arial" panose="020B0604020202020204" pitchFamily="34" charset="0"/>
              </a:rPr>
              <a:t>des présentations et bien plus encore.</a:t>
            </a:r>
          </a:p>
        </p:txBody>
      </p:sp>
    </p:spTree>
    <p:extLst>
      <p:ext uri="{BB962C8B-B14F-4D97-AF65-F5344CB8AC3E}">
        <p14:creationId xmlns:p14="http://schemas.microsoft.com/office/powerpoint/2010/main" val="2633902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tuteur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tuteur accompagne pour faciliter l’accès et l’utilisation de la plate forme, mais aussi </a:t>
            </a:r>
            <a:r>
              <a:rPr lang="fr-FR" dirty="0" smtClean="0"/>
              <a:t>la participation </a:t>
            </a:r>
            <a:r>
              <a:rPr lang="fr-FR" dirty="0"/>
              <a:t>des stagiaires. 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284984"/>
            <a:ext cx="6052270" cy="26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53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tuteur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tuteur accompagne pour faciliter l’accès et l’utilisation de la plate forme, mais aussi </a:t>
            </a:r>
            <a:r>
              <a:rPr lang="fr-FR" dirty="0" smtClean="0"/>
              <a:t>la participation </a:t>
            </a:r>
            <a:r>
              <a:rPr lang="fr-FR" dirty="0"/>
              <a:t>des stagiaires. </a:t>
            </a: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17" y="3079720"/>
            <a:ext cx="6264696" cy="291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207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tuteur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tuteur accompagne pour faciliter l’accès et l’utilisation de la plate forme, mais aussi </a:t>
            </a:r>
            <a:r>
              <a:rPr lang="fr-FR" dirty="0" smtClean="0"/>
              <a:t>la participation </a:t>
            </a:r>
            <a:r>
              <a:rPr lang="fr-FR" dirty="0"/>
              <a:t>des stagiaires. 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70" y="3356992"/>
            <a:ext cx="776326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327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formation USEP hybride</a:t>
            </a:r>
            <a:endParaRPr lang="fr-FR" dirty="0"/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899592" y="1578059"/>
            <a:ext cx="3960000" cy="402496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Alternance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formation </a:t>
            </a:r>
            <a:r>
              <a:rPr lang="fr-FR" dirty="0">
                <a:solidFill>
                  <a:schemeClr val="bg1"/>
                </a:solidFill>
              </a:rPr>
              <a:t>à </a:t>
            </a:r>
            <a:r>
              <a:rPr lang="fr-FR" dirty="0" smtClean="0">
                <a:solidFill>
                  <a:schemeClr val="bg1"/>
                </a:solidFill>
              </a:rPr>
              <a:t>distance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et face </a:t>
            </a:r>
            <a:r>
              <a:rPr lang="fr-FR" dirty="0">
                <a:solidFill>
                  <a:schemeClr val="bg1"/>
                </a:solidFill>
              </a:rPr>
              <a:t>à face 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Participation </a:t>
            </a:r>
            <a:r>
              <a:rPr lang="fr-FR" dirty="0">
                <a:solidFill>
                  <a:schemeClr val="bg1"/>
                </a:solidFill>
              </a:rPr>
              <a:t>des </a:t>
            </a:r>
          </a:p>
          <a:p>
            <a:r>
              <a:rPr lang="fr-FR" dirty="0">
                <a:solidFill>
                  <a:schemeClr val="bg1"/>
                </a:solidFill>
              </a:rPr>
              <a:t>apprenants en groupes aux </a:t>
            </a:r>
            <a:r>
              <a:rPr lang="fr-FR" b="1" dirty="0" smtClean="0">
                <a:solidFill>
                  <a:schemeClr val="bg1"/>
                </a:solidFill>
              </a:rPr>
              <a:t>e-</a:t>
            </a:r>
            <a:r>
              <a:rPr lang="fr-FR" b="1" dirty="0" err="1" smtClean="0">
                <a:solidFill>
                  <a:schemeClr val="bg1"/>
                </a:solidFill>
              </a:rPr>
              <a:t>tivities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Accompagnement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d’un </a:t>
            </a:r>
          </a:p>
          <a:p>
            <a:r>
              <a:rPr lang="fr-FR" dirty="0">
                <a:solidFill>
                  <a:schemeClr val="bg1"/>
                </a:solidFill>
              </a:rPr>
              <a:t>tuteur </a:t>
            </a:r>
            <a:r>
              <a:rPr lang="fr-FR" dirty="0" smtClean="0">
                <a:solidFill>
                  <a:schemeClr val="bg1"/>
                </a:solidFill>
              </a:rPr>
              <a:t>pédagogique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5292080" y="2031054"/>
            <a:ext cx="3528392" cy="1328023"/>
          </a:xfrm>
          <a:prstGeom prst="round2DiagRect">
            <a:avLst/>
          </a:prstGeom>
          <a:solidFill>
            <a:srgbClr val="9FD064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FORMATION HYBRIDE </a:t>
            </a:r>
            <a:r>
              <a:rPr lang="fr-FR" b="1" dirty="0" smtClean="0">
                <a:solidFill>
                  <a:schemeClr val="bg1"/>
                </a:solidFill>
              </a:rPr>
              <a:t>INTÉGRÉE 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P</a:t>
            </a:r>
            <a:r>
              <a:rPr lang="fr-F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arties </a:t>
            </a:r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à distance et en présentiel </a:t>
            </a:r>
            <a:r>
              <a:rPr lang="fr-F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complémentaires </a:t>
            </a:r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et en continuité </a:t>
            </a:r>
          </a:p>
        </p:txBody>
      </p:sp>
      <p:sp>
        <p:nvSpPr>
          <p:cNvPr id="8" name="Arrondir un rectangle avec un coin diagonal 7"/>
          <p:cNvSpPr/>
          <p:nvPr/>
        </p:nvSpPr>
        <p:spPr>
          <a:xfrm>
            <a:off x="5292080" y="4149080"/>
            <a:ext cx="3528392" cy="1021556"/>
          </a:xfrm>
          <a:prstGeom prst="round2DiagRect">
            <a:avLst/>
          </a:prstGeom>
          <a:solidFill>
            <a:srgbClr val="9FD064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FORMATION HYBRIDE  </a:t>
            </a: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Partie </a:t>
            </a:r>
            <a:r>
              <a:rPr lang="fr-F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à </a:t>
            </a:r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distance intégrée à du </a:t>
            </a:r>
            <a:r>
              <a:rPr lang="fr-F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présentiel </a:t>
            </a:r>
            <a:endParaRPr lang="fr-FR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909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032100" y="3645023"/>
            <a:ext cx="5924276" cy="2918511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003071" y="2588123"/>
            <a:ext cx="3908052" cy="94242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C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DFF &amp; </a:t>
            </a:r>
            <a:r>
              <a:rPr lang="fr-FR" dirty="0" err="1" smtClean="0"/>
              <a:t>FoAD</a:t>
            </a:r>
            <a:r>
              <a:rPr lang="fr-FR" dirty="0" smtClean="0"/>
              <a:t> </a:t>
            </a:r>
            <a:r>
              <a:rPr lang="fr-FR" sz="2400" dirty="0"/>
              <a:t>rencontre USEP &amp; inclusion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27585" y="1484784"/>
            <a:ext cx="8136903" cy="919401"/>
          </a:xfrm>
          <a:prstGeom prst="round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</a:rPr>
              <a:t>Diffuser nos ressources et promouvoir nos outils  </a:t>
            </a:r>
          </a:p>
          <a:p>
            <a:pPr algn="l"/>
            <a:r>
              <a:rPr lang="fr-F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pour faire évoluer les formes de rencontre.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02087" y="5363206"/>
            <a:ext cx="4554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Rencontre USEP &amp; inclusion : la fiche navette</a:t>
            </a:r>
          </a:p>
          <a:p>
            <a:pPr algn="l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Tuto « fiche débat Vive ensemble »</a:t>
            </a:r>
          </a:p>
          <a:p>
            <a:pPr algn="l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Le Remue-méninges : comment ça marche ?</a:t>
            </a:r>
          </a:p>
          <a:p>
            <a:pPr algn="l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Des rencontres sportives scolaires inclusives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48" y="5388177"/>
            <a:ext cx="707280" cy="360000"/>
          </a:xfrm>
          <a:prstGeom prst="rect">
            <a:avLst/>
          </a:prstGeom>
          <a:noFill/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920" y="3766296"/>
            <a:ext cx="870108" cy="36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01640" y="3743512"/>
            <a:ext cx="301170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La mallette numérique USEP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88123"/>
            <a:ext cx="1008000" cy="88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32100" y="2564904"/>
            <a:ext cx="3692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Contextes et enjeux de l’inclusion</a:t>
            </a:r>
          </a:p>
          <a:p>
            <a:pPr algn="l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La rencontre </a:t>
            </a:r>
            <a:r>
              <a:rPr lang="fr-FR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coopétitive</a:t>
            </a:r>
            <a:endParaRPr lang="fr-FR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Pensez, débattre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8226" y="4500842"/>
            <a:ext cx="1036113" cy="360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78304" y="4486336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Description de la fiche navette</a:t>
            </a:r>
          </a:p>
          <a:p>
            <a:pPr algn="l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La sarbacane </a:t>
            </a:r>
            <a:r>
              <a:rPr lang="fr-FR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coopétitive</a:t>
            </a:r>
            <a:endParaRPr lang="fr-FR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33" t="47058" r="51077"/>
          <a:stretch/>
        </p:blipFill>
        <p:spPr>
          <a:xfrm>
            <a:off x="7672294" y="2545807"/>
            <a:ext cx="1223027" cy="1728552"/>
          </a:xfrm>
          <a:prstGeom prst="rect">
            <a:avLst/>
          </a:prstGeom>
        </p:spPr>
      </p:pic>
      <p:grpSp>
        <p:nvGrpSpPr>
          <p:cNvPr id="22" name="Groupe 21"/>
          <p:cNvGrpSpPr>
            <a:grpSpLocks noChangeAspect="1"/>
          </p:cNvGrpSpPr>
          <p:nvPr/>
        </p:nvGrpSpPr>
        <p:grpSpPr>
          <a:xfrm>
            <a:off x="945030" y="3662127"/>
            <a:ext cx="1008000" cy="691366"/>
            <a:chOff x="5464443" y="4357652"/>
            <a:chExt cx="1929786" cy="1323606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8955">
              <a:off x="6529039" y="4501324"/>
              <a:ext cx="678869" cy="46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93" y="4357652"/>
              <a:ext cx="671512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86" b="21948"/>
            <a:stretch>
              <a:fillRect/>
            </a:stretch>
          </p:blipFill>
          <p:spPr bwMode="auto">
            <a:xfrm>
              <a:off x="6356004" y="5100233"/>
              <a:ext cx="10382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3" b="18108"/>
            <a:stretch>
              <a:fillRect/>
            </a:stretch>
          </p:blipFill>
          <p:spPr bwMode="auto">
            <a:xfrm>
              <a:off x="5464443" y="5210422"/>
              <a:ext cx="805402" cy="4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59692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 animBg="1"/>
      <p:bldP spid="9" grpId="0"/>
      <p:bldP spid="12" grpId="0"/>
      <p:bldP spid="14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stage de formation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28304" y="5867980"/>
            <a:ext cx="1774845" cy="369332"/>
          </a:xfrm>
          <a:prstGeom prst="rect">
            <a:avLst/>
          </a:prstGeom>
          <a:solidFill>
            <a:srgbClr val="F9961F"/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fr-FR" altLang="fr-FR" b="1" dirty="0" smtClean="0">
                <a:solidFill>
                  <a:schemeClr val="bg1"/>
                </a:solidFill>
              </a:rPr>
              <a:t>capsule </a:t>
            </a:r>
            <a:r>
              <a:rPr lang="fr-FR" altLang="fr-FR" b="1" dirty="0">
                <a:solidFill>
                  <a:schemeClr val="bg1"/>
                </a:solidFill>
              </a:rPr>
              <a:t>vidéo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99792" y="5867980"/>
            <a:ext cx="2569934" cy="369332"/>
          </a:xfrm>
          <a:prstGeom prst="rect">
            <a:avLst/>
          </a:prstGeom>
          <a:solidFill>
            <a:srgbClr val="F9961F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altLang="fr-FR" b="1" dirty="0">
                <a:solidFill>
                  <a:schemeClr val="bg1"/>
                </a:solidFill>
              </a:rPr>
              <a:t>diaporama commenté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66369" y="5867980"/>
            <a:ext cx="2531462" cy="369332"/>
          </a:xfrm>
          <a:prstGeom prst="rect">
            <a:avLst/>
          </a:prstGeom>
          <a:solidFill>
            <a:srgbClr val="F9961F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altLang="fr-FR" b="1" dirty="0">
                <a:solidFill>
                  <a:schemeClr val="bg1"/>
                </a:solidFill>
              </a:rPr>
              <a:t>ressource numérique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1098458" y="4438325"/>
            <a:ext cx="1877437" cy="923330"/>
            <a:chOff x="1098458" y="4214135"/>
            <a:chExt cx="1877437" cy="92333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620798"/>
              <a:ext cx="354196" cy="360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869114" y="4659116"/>
              <a:ext cx="8066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fr-FR" altLang="fr-FR" sz="1400" b="1" dirty="0">
                  <a:solidFill>
                    <a:srgbClr val="001679"/>
                  </a:solidFill>
                </a:rPr>
                <a:t>&lt; 5 min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98458" y="4214135"/>
              <a:ext cx="1877437" cy="92333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altLang="fr-FR" b="1" dirty="0" smtClean="0">
                  <a:solidFill>
                    <a:srgbClr val="F39200"/>
                  </a:solidFill>
                </a:rPr>
                <a:t>MICRO-OUTILS</a:t>
              </a:r>
            </a:p>
            <a:p>
              <a:pPr eaLnBrk="1" hangingPunct="1">
                <a:defRPr/>
              </a:pPr>
              <a:endParaRPr lang="fr-FR" altLang="fr-FR" b="1" dirty="0" smtClean="0">
                <a:solidFill>
                  <a:srgbClr val="F39200"/>
                </a:solidFill>
              </a:endParaRPr>
            </a:p>
            <a:p>
              <a:pPr eaLnBrk="1" hangingPunct="1">
                <a:defRPr/>
              </a:pPr>
              <a:endParaRPr lang="fr-FR" altLang="fr-FR" b="1" dirty="0">
                <a:solidFill>
                  <a:srgbClr val="F39200"/>
                </a:solidFill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827584" y="2829222"/>
            <a:ext cx="2031325" cy="1200329"/>
            <a:chOff x="1498689" y="2029376"/>
            <a:chExt cx="2031325" cy="1200329"/>
          </a:xfrm>
        </p:grpSpPr>
        <p:sp>
          <p:nvSpPr>
            <p:cNvPr id="21" name="Rectangle 20"/>
            <p:cNvSpPr/>
            <p:nvPr/>
          </p:nvSpPr>
          <p:spPr>
            <a:xfrm>
              <a:off x="1498689" y="2029376"/>
              <a:ext cx="2031325" cy="120032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92D050"/>
                  </a:solidFill>
                </a:rPr>
                <a:t>MICRO-MODULE</a:t>
              </a:r>
            </a:p>
            <a:p>
              <a:r>
                <a:rPr lang="fr-FR" b="1" dirty="0" smtClean="0">
                  <a:solidFill>
                    <a:srgbClr val="92D050"/>
                  </a:solidFill>
                </a:rPr>
                <a:t>(séance)</a:t>
              </a:r>
            </a:p>
            <a:p>
              <a:endParaRPr lang="fr-FR" b="1" dirty="0">
                <a:solidFill>
                  <a:srgbClr val="92D050"/>
                </a:solidFill>
              </a:endParaRPr>
            </a:p>
            <a:p>
              <a:endParaRPr lang="fr-FR" b="1" dirty="0">
                <a:solidFill>
                  <a:srgbClr val="92D050"/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911" y="2666829"/>
              <a:ext cx="354195" cy="3600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268627" y="2692940"/>
              <a:ext cx="9060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fr-FR" altLang="fr-FR" sz="1400" b="1" dirty="0" smtClean="0">
                  <a:solidFill>
                    <a:srgbClr val="001679"/>
                  </a:solidFill>
                </a:rPr>
                <a:t>&lt; 60 min</a:t>
              </a:r>
              <a:endParaRPr lang="fr-FR" altLang="fr-FR" sz="1400" b="1" dirty="0">
                <a:solidFill>
                  <a:srgbClr val="001679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827584" y="2067449"/>
            <a:ext cx="314272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b="1" cap="all" dirty="0">
                <a:solidFill>
                  <a:srgbClr val="FF0000"/>
                </a:solidFill>
              </a:rPr>
              <a:t>modules de formation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3083963" y="2839226"/>
            <a:ext cx="2031325" cy="1200329"/>
            <a:chOff x="1498689" y="2029376"/>
            <a:chExt cx="2031325" cy="1200329"/>
          </a:xfrm>
        </p:grpSpPr>
        <p:sp>
          <p:nvSpPr>
            <p:cNvPr id="27" name="Rectangle 26"/>
            <p:cNvSpPr/>
            <p:nvPr/>
          </p:nvSpPr>
          <p:spPr>
            <a:xfrm>
              <a:off x="1498689" y="2029376"/>
              <a:ext cx="2031325" cy="120032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92D050"/>
                  </a:solidFill>
                </a:rPr>
                <a:t>MICRO-MODULE</a:t>
              </a:r>
            </a:p>
            <a:p>
              <a:r>
                <a:rPr lang="fr-FR" b="1" dirty="0" smtClean="0">
                  <a:solidFill>
                    <a:srgbClr val="92D050"/>
                  </a:solidFill>
                </a:rPr>
                <a:t>(séance)</a:t>
              </a:r>
            </a:p>
            <a:p>
              <a:endParaRPr lang="fr-FR" b="1" dirty="0">
                <a:solidFill>
                  <a:srgbClr val="92D050"/>
                </a:solidFill>
              </a:endParaRPr>
            </a:p>
            <a:p>
              <a:endParaRPr lang="fr-FR" b="1" dirty="0">
                <a:solidFill>
                  <a:srgbClr val="92D050"/>
                </a:solidFill>
              </a:endParaRPr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911" y="2666829"/>
              <a:ext cx="354195" cy="36000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268627" y="2692940"/>
              <a:ext cx="9060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fr-FR" altLang="fr-FR" sz="1400" b="1" dirty="0" smtClean="0">
                  <a:solidFill>
                    <a:srgbClr val="001679"/>
                  </a:solidFill>
                </a:rPr>
                <a:t>&lt; 60 min</a:t>
              </a:r>
              <a:endParaRPr lang="fr-FR" altLang="fr-FR" sz="1400" b="1" dirty="0">
                <a:solidFill>
                  <a:srgbClr val="001679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5340342" y="2829221"/>
            <a:ext cx="2031325" cy="1200329"/>
            <a:chOff x="1498689" y="2029376"/>
            <a:chExt cx="2031325" cy="1200329"/>
          </a:xfrm>
        </p:grpSpPr>
        <p:sp>
          <p:nvSpPr>
            <p:cNvPr id="31" name="Rectangle 30"/>
            <p:cNvSpPr/>
            <p:nvPr/>
          </p:nvSpPr>
          <p:spPr>
            <a:xfrm>
              <a:off x="1498689" y="2029376"/>
              <a:ext cx="2031325" cy="120032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92D050"/>
                  </a:solidFill>
                </a:rPr>
                <a:t>MICRO-MODULE</a:t>
              </a:r>
            </a:p>
            <a:p>
              <a:r>
                <a:rPr lang="fr-FR" b="1" dirty="0" smtClean="0">
                  <a:solidFill>
                    <a:srgbClr val="92D050"/>
                  </a:solidFill>
                </a:rPr>
                <a:t>(séance)</a:t>
              </a:r>
            </a:p>
            <a:p>
              <a:endParaRPr lang="fr-FR" b="1" dirty="0">
                <a:solidFill>
                  <a:srgbClr val="92D050"/>
                </a:solidFill>
              </a:endParaRPr>
            </a:p>
            <a:p>
              <a:endParaRPr lang="fr-FR" b="1" dirty="0">
                <a:solidFill>
                  <a:srgbClr val="92D050"/>
                </a:solidFill>
              </a:endParaRPr>
            </a:p>
          </p:txBody>
        </p:sp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911" y="2666829"/>
              <a:ext cx="354195" cy="36000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2268627" y="2692940"/>
              <a:ext cx="9060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fr-FR" altLang="fr-FR" sz="1400" b="1" dirty="0" smtClean="0">
                  <a:solidFill>
                    <a:srgbClr val="001679"/>
                  </a:solidFill>
                </a:rPr>
                <a:t>&lt; 60 min</a:t>
              </a:r>
              <a:endParaRPr lang="fr-FR" altLang="fr-FR" sz="1400" b="1" dirty="0">
                <a:solidFill>
                  <a:srgbClr val="001679"/>
                </a:solidFill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3270069" y="4435307"/>
            <a:ext cx="1877437" cy="923330"/>
            <a:chOff x="1098458" y="4214135"/>
            <a:chExt cx="1877437" cy="923330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620798"/>
              <a:ext cx="354196" cy="36000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869114" y="4659116"/>
              <a:ext cx="8066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fr-FR" altLang="fr-FR" sz="1400" b="1" dirty="0">
                  <a:solidFill>
                    <a:srgbClr val="001679"/>
                  </a:solidFill>
                </a:rPr>
                <a:t>&lt; 5 min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98458" y="4214135"/>
              <a:ext cx="1877437" cy="92333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altLang="fr-FR" b="1" dirty="0" smtClean="0">
                  <a:solidFill>
                    <a:srgbClr val="F39200"/>
                  </a:solidFill>
                </a:rPr>
                <a:t>MICRO-OUTILS</a:t>
              </a:r>
            </a:p>
            <a:p>
              <a:pPr eaLnBrk="1" hangingPunct="1">
                <a:defRPr/>
              </a:pPr>
              <a:endParaRPr lang="fr-FR" altLang="fr-FR" b="1" dirty="0" smtClean="0">
                <a:solidFill>
                  <a:srgbClr val="F39200"/>
                </a:solidFill>
              </a:endParaRPr>
            </a:p>
            <a:p>
              <a:pPr eaLnBrk="1" hangingPunct="1">
                <a:defRPr/>
              </a:pPr>
              <a:endParaRPr lang="fr-FR" altLang="fr-FR" b="1" dirty="0">
                <a:solidFill>
                  <a:srgbClr val="F39200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827584" y="1311151"/>
            <a:ext cx="1221425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400" b="1" cap="all" dirty="0" smtClean="0">
                <a:solidFill>
                  <a:schemeClr val="bg1"/>
                </a:solidFill>
              </a:rPr>
              <a:t>STAGE</a:t>
            </a:r>
            <a:endParaRPr lang="fr-FR" sz="2400" b="1" cap="all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09221" y="2061676"/>
            <a:ext cx="314272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b="1" cap="all" dirty="0">
                <a:solidFill>
                  <a:srgbClr val="FF0000"/>
                </a:solidFill>
              </a:rPr>
              <a:t>modules de formation</a:t>
            </a:r>
          </a:p>
        </p:txBody>
      </p:sp>
      <p:cxnSp>
        <p:nvCxnSpPr>
          <p:cNvPr id="48" name="Connecteur droit avec flèche 47"/>
          <p:cNvCxnSpPr/>
          <p:nvPr/>
        </p:nvCxnSpPr>
        <p:spPr>
          <a:xfrm flipH="1">
            <a:off x="2603149" y="2437162"/>
            <a:ext cx="374222" cy="3527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3869232" y="2485444"/>
            <a:ext cx="846784" cy="2963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4660245" y="2455055"/>
            <a:ext cx="2004040" cy="3267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2951740" y="4054029"/>
            <a:ext cx="954646" cy="28705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H="1">
            <a:off x="1959383" y="4060982"/>
            <a:ext cx="343945" cy="28009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2328002" y="5411562"/>
            <a:ext cx="870255" cy="30785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H="1">
            <a:off x="1711288" y="5437572"/>
            <a:ext cx="208717" cy="28184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2863095" y="5432581"/>
            <a:ext cx="3112559" cy="33271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ag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7045" r="8405" b="8575"/>
          <a:stretch>
            <a:fillRect/>
          </a:stretch>
        </p:blipFill>
        <p:spPr bwMode="auto">
          <a:xfrm>
            <a:off x="7713525" y="1091839"/>
            <a:ext cx="1080095" cy="74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84" y="1968508"/>
            <a:ext cx="1017842" cy="58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761" y="2909579"/>
            <a:ext cx="105251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" name="Groupe 72"/>
          <p:cNvGrpSpPr>
            <a:grpSpLocks noChangeAspect="1"/>
          </p:cNvGrpSpPr>
          <p:nvPr/>
        </p:nvGrpSpPr>
        <p:grpSpPr>
          <a:xfrm>
            <a:off x="5714564" y="4386637"/>
            <a:ext cx="1417154" cy="972000"/>
            <a:chOff x="5464443" y="4357652"/>
            <a:chExt cx="1929786" cy="1323606"/>
          </a:xfrm>
        </p:grpSpPr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8955">
              <a:off x="6529039" y="4501324"/>
              <a:ext cx="678869" cy="46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93" y="4357652"/>
              <a:ext cx="671512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86" b="21948"/>
            <a:stretch>
              <a:fillRect/>
            </a:stretch>
          </p:blipFill>
          <p:spPr bwMode="auto">
            <a:xfrm>
              <a:off x="6356004" y="5100233"/>
              <a:ext cx="10382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3" b="18108"/>
            <a:stretch>
              <a:fillRect/>
            </a:stretch>
          </p:blipFill>
          <p:spPr bwMode="auto">
            <a:xfrm>
              <a:off x="5464443" y="5210422"/>
              <a:ext cx="805402" cy="4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4" name="Groupe 73"/>
          <p:cNvGrpSpPr/>
          <p:nvPr/>
        </p:nvGrpSpPr>
        <p:grpSpPr>
          <a:xfrm>
            <a:off x="7630314" y="4341079"/>
            <a:ext cx="1246516" cy="885240"/>
            <a:chOff x="7711424" y="4544783"/>
            <a:chExt cx="1246516" cy="885240"/>
          </a:xfrm>
        </p:grpSpPr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424" y="4544783"/>
              <a:ext cx="1246516" cy="86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Rectangle 71"/>
            <p:cNvSpPr/>
            <p:nvPr/>
          </p:nvSpPr>
          <p:spPr>
            <a:xfrm>
              <a:off x="7827800" y="5060691"/>
              <a:ext cx="1107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fr-FR" altLang="fr-FR" b="1" dirty="0" smtClean="0">
                  <a:solidFill>
                    <a:schemeClr val="bg1"/>
                  </a:solidFill>
                </a:rPr>
                <a:t>activités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3884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9" grpId="0" animBg="1"/>
      <p:bldP spid="24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Formations partenariales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475656" y="3789039"/>
            <a:ext cx="3899351" cy="2664296"/>
          </a:xfrm>
          <a:prstGeom prst="ellipse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497128" y="3748248"/>
            <a:ext cx="3384376" cy="2664297"/>
          </a:xfrm>
          <a:prstGeom prst="ellipse">
            <a:avLst/>
          </a:prstGeom>
          <a:solidFill>
            <a:srgbClr val="00B0F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818723" y="1608472"/>
            <a:ext cx="4104456" cy="3960440"/>
          </a:xfrm>
          <a:prstGeom prst="ellipse">
            <a:avLst/>
          </a:prstGeom>
          <a:solidFill>
            <a:srgbClr val="92D05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970851" y="2254512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Bauhaus" pitchFamily="2" charset="0"/>
              </a:rPr>
              <a:t>USEP</a:t>
            </a:r>
          </a:p>
          <a:p>
            <a:r>
              <a:rPr lang="fr-FR" sz="4800" dirty="0">
                <a:latin typeface="Bauhaus" pitchFamily="2" charset="0"/>
              </a:rPr>
              <a:t>❶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242659" y="515341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Bauhaus" pitchFamily="2" charset="0"/>
              </a:rPr>
              <a:t>MEN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3274" y="4174199"/>
            <a:ext cx="925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dirty="0">
                <a:latin typeface="Bauhaus" pitchFamily="2" charset="0"/>
              </a:rPr>
              <a:t>❷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0842" y="4597676"/>
            <a:ext cx="925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dirty="0" smtClean="0">
                <a:latin typeface="Calibri" panose="020F0502020204030204" pitchFamily="34" charset="0"/>
              </a:rPr>
              <a:t>❹</a:t>
            </a:r>
            <a:endParaRPr lang="fr-FR" sz="4800" dirty="0">
              <a:latin typeface="Bauhaus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95018" y="5080396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Bauhaus" pitchFamily="2" charset="0"/>
              </a:rPr>
              <a:t>FÉD</a:t>
            </a:r>
            <a:r>
              <a:rPr lang="fr-FR" sz="4800" dirty="0">
                <a:latin typeface="Bauhaus" pitchFamily="2" charset="0"/>
              </a:rPr>
              <a:t>É</a:t>
            </a:r>
            <a:endParaRPr lang="fr-FR" sz="4800" dirty="0" smtClean="0">
              <a:latin typeface="Bauhaus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9598" y="4195973"/>
            <a:ext cx="925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dirty="0" smtClean="0">
                <a:latin typeface="Calibri" panose="020F0502020204030204" pitchFamily="34" charset="0"/>
              </a:rPr>
              <a:t>❸</a:t>
            </a:r>
            <a:endParaRPr lang="fr-FR" sz="4800" dirty="0">
              <a:latin typeface="Bauha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12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DFF </a:t>
            </a:r>
            <a:r>
              <a:rPr lang="fr-FR" dirty="0" smtClean="0"/>
              <a:t>&amp; </a:t>
            </a:r>
            <a:r>
              <a:rPr lang="fr-FR" dirty="0" err="1" smtClean="0"/>
              <a:t>FoAD</a:t>
            </a:r>
            <a:endParaRPr lang="fr-FR" sz="3200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899592" y="1484784"/>
            <a:ext cx="8064896" cy="919401"/>
          </a:xfrm>
          <a:prstGeom prst="roundRect">
            <a:avLst/>
          </a:prstGeom>
          <a:solidFill>
            <a:srgbClr val="02ADEE"/>
          </a:solidFill>
        </p:spPr>
        <p:txBody>
          <a:bodyPr wrap="square">
            <a:sp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</a:rPr>
              <a:t>Connaître et faire connaître l’USEP  </a:t>
            </a:r>
          </a:p>
          <a:p>
            <a:pPr algn="l"/>
            <a:r>
              <a:rPr lang="fr-F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pour développer l’engagement et promouvoir les valeurs.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3115" y="5746030"/>
            <a:ext cx="5364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 smtClean="0">
                <a:latin typeface="Calibri" panose="020F0502020204030204" pitchFamily="34" charset="0"/>
              </a:rPr>
              <a:t>❶ jeux de rôles</a:t>
            </a:r>
            <a:r>
              <a:rPr lang="fr-FR" b="1" dirty="0" smtClean="0">
                <a:latin typeface="Calibri" panose="020F0502020204030204" pitchFamily="34" charset="0"/>
              </a:rPr>
              <a:t> 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capsules histoire de l’USEP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interviews, témoignages</a:t>
            </a:r>
            <a:endParaRPr lang="fr-FR" b="1" dirty="0">
              <a:latin typeface="Arial Narrow" panose="020B0606020202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71001"/>
            <a:ext cx="707280" cy="360000"/>
          </a:xfrm>
          <a:prstGeom prst="rect">
            <a:avLst/>
          </a:prstGeom>
          <a:noFill/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973" y="4058662"/>
            <a:ext cx="1036113" cy="36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33698" y="4015842"/>
            <a:ext cx="577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>
                <a:latin typeface="Calibri" panose="020F0502020204030204" pitchFamily="34" charset="0"/>
              </a:rPr>
              <a:t>❶ jeux de rôles (cartes)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quiz histoire </a:t>
            </a:r>
            <a:r>
              <a:rPr lang="fr-FR" dirty="0">
                <a:latin typeface="Calibri" panose="020F0502020204030204" pitchFamily="34" charset="0"/>
              </a:rPr>
              <a:t>de l’USEP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flyer </a:t>
            </a:r>
            <a:r>
              <a:rPr lang="fr-FR" dirty="0" err="1" smtClean="0">
                <a:latin typeface="Calibri" panose="020F0502020204030204" pitchFamily="34" charset="0"/>
              </a:rPr>
              <a:t>pdf</a:t>
            </a:r>
            <a:r>
              <a:rPr lang="fr-FR" dirty="0" smtClean="0">
                <a:latin typeface="Calibri" panose="020F0502020204030204" pitchFamily="34" charset="0"/>
              </a:rPr>
              <a:t> et modifiables-&gt; parents / enfants / PE / Associations / institutionnels</a:t>
            </a:r>
            <a:endParaRPr lang="fr-FR" b="1" dirty="0" smtClean="0"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83172" y="2547725"/>
            <a:ext cx="5539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 smtClean="0">
                <a:latin typeface="Calibri" panose="020F0502020204030204" pitchFamily="34" charset="0"/>
              </a:rPr>
              <a:t>❶ scénarios ( ! ) de jeux de rôles</a:t>
            </a:r>
            <a:r>
              <a:rPr lang="fr-FR" b="1" dirty="0" smtClean="0">
                <a:latin typeface="Calibri" panose="020F0502020204030204" pitchFamily="34" charset="0"/>
              </a:rPr>
              <a:t> </a:t>
            </a:r>
            <a:endParaRPr lang="fr-FR" b="1" dirty="0" smtClean="0">
              <a:latin typeface="Arial Narrow" panose="020B0606020202030204" pitchFamily="34" charset="0"/>
            </a:endParaRP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supports pour valoriser l’USEP (localement)</a:t>
            </a:r>
            <a:endParaRPr lang="fr-FR" b="1" dirty="0">
              <a:latin typeface="Arial Narrow" panose="020B060602020203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901" y="3367181"/>
            <a:ext cx="870108" cy="360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351621" y="3344397"/>
            <a:ext cx="642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 smtClean="0">
                <a:latin typeface="Calibri" panose="020F0502020204030204" pitchFamily="34" charset="0"/>
              </a:rPr>
              <a:t>❶ doc. multimédia (formes de RSA USEP)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jeu en ligne pour « connaître l’USEP.</a:t>
            </a:r>
            <a:endParaRPr lang="fr-FR" b="1" dirty="0">
              <a:latin typeface="Arial Narrow" panose="020B0606020202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33698" y="5230197"/>
            <a:ext cx="210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dirty="0" smtClean="0">
                <a:latin typeface="Calibri" panose="020F0502020204030204" pitchFamily="34" charset="0"/>
              </a:rPr>
              <a:t>❶ base de données</a:t>
            </a:r>
            <a:endParaRPr lang="fr-FR" b="1" dirty="0" smtClean="0">
              <a:latin typeface="Arial Narrow" panose="020B060602020203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698" y="5229200"/>
            <a:ext cx="1030000" cy="3600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33" y="2426278"/>
            <a:ext cx="1021747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e 29"/>
          <p:cNvGrpSpPr>
            <a:grpSpLocks noChangeAspect="1"/>
          </p:cNvGrpSpPr>
          <p:nvPr/>
        </p:nvGrpSpPr>
        <p:grpSpPr>
          <a:xfrm>
            <a:off x="1004762" y="3555734"/>
            <a:ext cx="1008000" cy="691366"/>
            <a:chOff x="5464443" y="4357652"/>
            <a:chExt cx="1929786" cy="1323606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8955">
              <a:off x="6529039" y="4501324"/>
              <a:ext cx="678869" cy="46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93" y="4357652"/>
              <a:ext cx="671512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86" b="21948"/>
            <a:stretch>
              <a:fillRect/>
            </a:stretch>
          </p:blipFill>
          <p:spPr bwMode="auto">
            <a:xfrm>
              <a:off x="6356004" y="5100233"/>
              <a:ext cx="10382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3" b="18108"/>
            <a:stretch>
              <a:fillRect/>
            </a:stretch>
          </p:blipFill>
          <p:spPr bwMode="auto">
            <a:xfrm>
              <a:off x="5464443" y="5210422"/>
              <a:ext cx="805402" cy="4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20625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DFF &amp; </a:t>
            </a:r>
            <a:r>
              <a:rPr lang="fr-FR" dirty="0" err="1"/>
              <a:t>FoAD</a:t>
            </a:r>
            <a:endParaRPr lang="fr-FR" sz="32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1484784"/>
            <a:ext cx="8064896" cy="1328023"/>
          </a:xfrm>
          <a:prstGeom prst="roundRect">
            <a:avLst/>
          </a:prstGeom>
          <a:solidFill>
            <a:srgbClr val="9FD064"/>
          </a:solidFill>
        </p:spPr>
        <p:txBody>
          <a:bodyPr wrap="square">
            <a:sp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</a:rPr>
              <a:t>Interroger l’approche pédagogique des APSA </a:t>
            </a:r>
          </a:p>
          <a:p>
            <a:pPr algn="l"/>
            <a:r>
              <a:rPr 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pour </a:t>
            </a:r>
            <a:r>
              <a:rPr lang="fr-F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concevoir, </a:t>
            </a:r>
            <a:r>
              <a:rPr 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organiser </a:t>
            </a:r>
            <a:r>
              <a:rPr lang="fr-F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et faire vivre la rencontre </a:t>
            </a:r>
            <a:r>
              <a:rPr 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sportive associative </a:t>
            </a:r>
            <a:r>
              <a:rPr lang="fr-F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USEP.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0565" y="3035908"/>
            <a:ext cx="6393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>
                <a:latin typeface="Calibri" panose="020F0502020204030204" pitchFamily="34" charset="0"/>
              </a:rPr>
              <a:t>❶</a:t>
            </a:r>
            <a:r>
              <a:rPr lang="fr-FR" b="1" dirty="0">
                <a:latin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</a:rPr>
              <a:t>La place du débat dans les RSA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Description des enjeux spécifiques à chaque APSA 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Outils pour élaborer un module d’apprentissage par APSA</a:t>
            </a:r>
          </a:p>
          <a:p>
            <a:pPr algn="l"/>
            <a:endParaRPr lang="fr-FR" b="1" dirty="0" smtClean="0"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3985" y="5193268"/>
            <a:ext cx="7060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 smtClean="0">
                <a:latin typeface="Calibri" panose="020F0502020204030204" pitchFamily="34" charset="0"/>
              </a:rPr>
              <a:t>❶ 1 par APSA</a:t>
            </a:r>
            <a:endParaRPr lang="fr-FR" b="1" dirty="0" smtClean="0">
              <a:latin typeface="Arial Narrow" panose="020B0606020202030204" pitchFamily="34" charset="0"/>
            </a:endParaRP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des RSA</a:t>
            </a:r>
          </a:p>
          <a:p>
            <a:pPr algn="l"/>
            <a:r>
              <a:rPr lang="fr-FR" dirty="0">
                <a:latin typeface="Calibri" panose="020F0502020204030204" pitchFamily="34" charset="0"/>
              </a:rPr>
              <a:t>❶ </a:t>
            </a:r>
            <a:r>
              <a:rPr lang="fr-FR" dirty="0" smtClean="0">
                <a:latin typeface="Calibri" panose="020F0502020204030204" pitchFamily="34" charset="0"/>
              </a:rPr>
              <a:t>Tuto : la chronologie de la RSA (invariants : déclinaison sur une APSA)</a:t>
            </a:r>
            <a:endParaRPr lang="fr-FR" dirty="0" smtClean="0">
              <a:latin typeface="Arial Narrow" panose="020B060602020203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45" y="5218239"/>
            <a:ext cx="740991" cy="360000"/>
          </a:xfrm>
          <a:prstGeom prst="rect">
            <a:avLst/>
          </a:prstGeom>
          <a:noFill/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05" y="2962868"/>
            <a:ext cx="1021747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e 19"/>
          <p:cNvGrpSpPr>
            <a:grpSpLocks noChangeAspect="1"/>
          </p:cNvGrpSpPr>
          <p:nvPr/>
        </p:nvGrpSpPr>
        <p:grpSpPr>
          <a:xfrm>
            <a:off x="884511" y="4125260"/>
            <a:ext cx="1056045" cy="691366"/>
            <a:chOff x="5464443" y="4357652"/>
            <a:chExt cx="1929786" cy="1323606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8955">
              <a:off x="6529039" y="4501324"/>
              <a:ext cx="678869" cy="46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93" y="4357652"/>
              <a:ext cx="671512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86" b="21948"/>
            <a:stretch>
              <a:fillRect/>
            </a:stretch>
          </p:blipFill>
          <p:spPr bwMode="auto">
            <a:xfrm>
              <a:off x="6356004" y="5100233"/>
              <a:ext cx="10382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3" b="18108"/>
            <a:stretch>
              <a:fillRect/>
            </a:stretch>
          </p:blipFill>
          <p:spPr bwMode="auto">
            <a:xfrm>
              <a:off x="5464443" y="5210422"/>
              <a:ext cx="805402" cy="4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66156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DFF &amp; </a:t>
            </a:r>
            <a:r>
              <a:rPr lang="fr-FR" dirty="0" err="1"/>
              <a:t>FoAD</a:t>
            </a:r>
            <a:endParaRPr lang="fr-FR" sz="3200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899592" y="1484784"/>
            <a:ext cx="8064896" cy="919401"/>
          </a:xfrm>
          <a:prstGeom prst="roundRect">
            <a:avLst/>
          </a:prstGeom>
          <a:solidFill>
            <a:srgbClr val="F89323"/>
          </a:solidFill>
        </p:spPr>
        <p:txBody>
          <a:bodyPr wrap="square">
            <a:sp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</a:rPr>
              <a:t>Développer </a:t>
            </a:r>
            <a:r>
              <a:rPr lang="fr-FR" sz="2400" b="1" dirty="0" smtClean="0">
                <a:solidFill>
                  <a:schemeClr val="bg1"/>
                </a:solidFill>
              </a:rPr>
              <a:t>vie </a:t>
            </a:r>
            <a:r>
              <a:rPr lang="fr-FR" sz="2400" b="1" dirty="0">
                <a:solidFill>
                  <a:schemeClr val="bg1"/>
                </a:solidFill>
              </a:rPr>
              <a:t>sportive et associative  </a:t>
            </a:r>
          </a:p>
          <a:p>
            <a:pPr algn="l"/>
            <a:r>
              <a:rPr lang="fr-F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pour renforcer l'implication de tous les acteurs: enfants, adultes.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05179" y="2582544"/>
            <a:ext cx="6102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>
                <a:latin typeface="Calibri" panose="020F0502020204030204" pitchFamily="34" charset="0"/>
              </a:rPr>
              <a:t>❶ Mises en situations (micro-animations)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Vie associative : les outils existants</a:t>
            </a:r>
          </a:p>
          <a:p>
            <a:pPr algn="l"/>
            <a:r>
              <a:rPr lang="fr-FR" dirty="0">
                <a:latin typeface="Calibri" panose="020F0502020204030204" pitchFamily="34" charset="0"/>
              </a:rPr>
              <a:t>❶ </a:t>
            </a:r>
            <a:r>
              <a:rPr lang="fr-FR" dirty="0" smtClean="0">
                <a:latin typeface="Calibri" panose="020F0502020204030204" pitchFamily="34" charset="0"/>
              </a:rPr>
              <a:t>Vie sportive : </a:t>
            </a:r>
            <a:r>
              <a:rPr lang="fr-FR" dirty="0">
                <a:latin typeface="Calibri" panose="020F0502020204030204" pitchFamily="34" charset="0"/>
              </a:rPr>
              <a:t>les outils existants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</a:t>
            </a:r>
            <a:r>
              <a:rPr lang="fr-FR" b="1" dirty="0" smtClean="0">
                <a:latin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</a:rPr>
              <a:t>Guide de l’AS interactif par thématiques </a:t>
            </a:r>
            <a:endParaRPr lang="fr-FR" b="1" dirty="0" smtClean="0">
              <a:latin typeface="Calibri" panose="020F0502020204030204" pitchFamily="34" charset="0"/>
            </a:endParaRP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</a:t>
            </a:r>
            <a:r>
              <a:rPr lang="fr-FR" dirty="0">
                <a:latin typeface="Calibri" panose="020F0502020204030204" pitchFamily="34" charset="0"/>
              </a:rPr>
              <a:t>Q</a:t>
            </a:r>
            <a:r>
              <a:rPr lang="fr-FR" dirty="0" smtClean="0">
                <a:latin typeface="Calibri" panose="020F0502020204030204" pitchFamily="34" charset="0"/>
              </a:rPr>
              <a:t>uiz assurances / budget / </a:t>
            </a:r>
            <a:r>
              <a:rPr lang="fr-FR" dirty="0" err="1" smtClean="0">
                <a:latin typeface="Calibri" panose="020F0502020204030204" pitchFamily="34" charset="0"/>
              </a:rPr>
              <a:t>compatbilité</a:t>
            </a:r>
            <a:endParaRPr lang="fr-FR" dirty="0" smtClean="0">
              <a:latin typeface="Calibri" panose="020F0502020204030204" pitchFamily="34" charset="0"/>
            </a:endParaRP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Statuts (différence USEP / OCCE)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Préparer une RSA (à destination des enfants)</a:t>
            </a:r>
            <a:r>
              <a:rPr lang="fr-FR" b="1" dirty="0" smtClean="0">
                <a:latin typeface="Calibri" panose="020F0502020204030204" pitchFamily="34" charset="0"/>
              </a:rPr>
              <a:t> </a:t>
            </a:r>
            <a:endParaRPr lang="fr-FR" b="1" dirty="0" smtClean="0"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5674" y="4846230"/>
            <a:ext cx="5695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 smtClean="0">
                <a:latin typeface="Calibri" panose="020F0502020204030204" pitchFamily="34" charset="0"/>
              </a:rPr>
              <a:t>❶ Tuto, vidéo Guide de l’AS</a:t>
            </a:r>
            <a:endParaRPr lang="fr-FR" b="1" dirty="0">
              <a:latin typeface="Arial Narrow" panose="020B0606020202030204" pitchFamily="34" charset="0"/>
            </a:endParaRP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Tutos assurances </a:t>
            </a:r>
            <a:r>
              <a:rPr lang="fr-FR" dirty="0">
                <a:latin typeface="Calibri" panose="020F0502020204030204" pitchFamily="34" charset="0"/>
              </a:rPr>
              <a:t>/ budget / </a:t>
            </a:r>
            <a:r>
              <a:rPr lang="fr-FR" dirty="0" smtClean="0">
                <a:latin typeface="Calibri" panose="020F0502020204030204" pitchFamily="34" charset="0"/>
              </a:rPr>
              <a:t>comptabilité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35" y="4871201"/>
            <a:ext cx="707280" cy="360000"/>
          </a:xfrm>
          <a:prstGeom prst="rect">
            <a:avLst/>
          </a:prstGeom>
          <a:noFill/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33" y="2426278"/>
            <a:ext cx="1021747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e 19"/>
          <p:cNvGrpSpPr>
            <a:grpSpLocks noChangeAspect="1"/>
          </p:cNvGrpSpPr>
          <p:nvPr/>
        </p:nvGrpSpPr>
        <p:grpSpPr>
          <a:xfrm>
            <a:off x="1004762" y="3555734"/>
            <a:ext cx="1008000" cy="691366"/>
            <a:chOff x="5464443" y="4357652"/>
            <a:chExt cx="1929786" cy="1323606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8955">
              <a:off x="6529039" y="4501324"/>
              <a:ext cx="678869" cy="46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93" y="4357652"/>
              <a:ext cx="671512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86" b="21948"/>
            <a:stretch>
              <a:fillRect/>
            </a:stretch>
          </p:blipFill>
          <p:spPr bwMode="auto">
            <a:xfrm>
              <a:off x="6356004" y="5100233"/>
              <a:ext cx="10382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3" b="18108"/>
            <a:stretch>
              <a:fillRect/>
            </a:stretch>
          </p:blipFill>
          <p:spPr bwMode="auto">
            <a:xfrm>
              <a:off x="5464443" y="5210422"/>
              <a:ext cx="805402" cy="4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81875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DFF &amp; </a:t>
            </a:r>
            <a:r>
              <a:rPr lang="fr-FR" dirty="0" err="1"/>
              <a:t>FoAD</a:t>
            </a:r>
            <a:endParaRPr lang="fr-FR" sz="32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27585" y="1484784"/>
            <a:ext cx="8136903" cy="919401"/>
          </a:xfrm>
          <a:prstGeom prst="round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</a:rPr>
              <a:t>Diffuser nos ressources et promouvoir nos outils  </a:t>
            </a:r>
          </a:p>
          <a:p>
            <a:pPr algn="l"/>
            <a:r>
              <a:rPr lang="fr-F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pour faire évoluer les formes de rencontre.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0051" y="3979012"/>
            <a:ext cx="4914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 smtClean="0">
                <a:latin typeface="Calibri" panose="020F0502020204030204" pitchFamily="34" charset="0"/>
              </a:rPr>
              <a:t>❶ 1 par outil</a:t>
            </a:r>
            <a:r>
              <a:rPr lang="fr-FR" b="1" dirty="0" smtClean="0">
                <a:latin typeface="Calibri" panose="020F0502020204030204" pitchFamily="34" charset="0"/>
              </a:rPr>
              <a:t> 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Teaser : 3 min pour présenter un outil</a:t>
            </a:r>
            <a:endParaRPr lang="fr-FR" b="1" dirty="0" smtClean="0">
              <a:latin typeface="Arial Narrow" panose="020B0606020202030204" pitchFamily="34" charset="0"/>
            </a:endParaRPr>
          </a:p>
          <a:p>
            <a:pPr algn="l"/>
            <a:r>
              <a:rPr lang="fr-FR" dirty="0">
                <a:latin typeface="Calibri" panose="020F0502020204030204" pitchFamily="34" charset="0"/>
              </a:rPr>
              <a:t>❶ vidéo + proposition </a:t>
            </a:r>
            <a:r>
              <a:rPr lang="fr-FR" dirty="0" smtClean="0">
                <a:latin typeface="Calibri" panose="020F0502020204030204" pitchFamily="34" charset="0"/>
              </a:rPr>
              <a:t>de mise en activité pour…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Illustrer la mise en œuvre des outils</a:t>
            </a:r>
            <a:endParaRPr lang="fr-FR" b="1" dirty="0">
              <a:latin typeface="Arial Narrow" panose="020B060602020203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12" y="4003983"/>
            <a:ext cx="707280" cy="360000"/>
          </a:xfrm>
          <a:prstGeom prst="rect">
            <a:avLst/>
          </a:prstGeom>
          <a:noFill/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884" y="3427698"/>
            <a:ext cx="870108" cy="36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79604" y="3404914"/>
            <a:ext cx="5305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 smtClean="0">
                <a:latin typeface="Calibri" panose="020F0502020204030204" pitchFamily="34" charset="0"/>
              </a:rPr>
              <a:t>❶ catalogue des outils (schéma heuristique)</a:t>
            </a:r>
            <a:endParaRPr lang="fr-FR" b="1" dirty="0">
              <a:latin typeface="Arial Narrow" panose="020B0606020202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537" y="2959503"/>
            <a:ext cx="1025455" cy="360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168299" y="2920852"/>
            <a:ext cx="642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 smtClean="0">
                <a:latin typeface="Calibri" panose="020F0502020204030204" pitchFamily="34" charset="0"/>
              </a:rPr>
              <a:t>❶ visuel : utilisation des outils (approcher / utiliser / voir)</a:t>
            </a:r>
            <a:endParaRPr lang="fr-FR" b="1" dirty="0">
              <a:latin typeface="Arial Narrow" panose="020B060602020203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33" y="2426278"/>
            <a:ext cx="1021747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e 20"/>
          <p:cNvGrpSpPr>
            <a:grpSpLocks noChangeAspect="1"/>
          </p:cNvGrpSpPr>
          <p:nvPr/>
        </p:nvGrpSpPr>
        <p:grpSpPr>
          <a:xfrm>
            <a:off x="1004762" y="3555734"/>
            <a:ext cx="1008000" cy="691366"/>
            <a:chOff x="5464443" y="4357652"/>
            <a:chExt cx="1929786" cy="1323606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8955">
              <a:off x="6529039" y="4501324"/>
              <a:ext cx="678869" cy="46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93" y="4357652"/>
              <a:ext cx="671512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86" b="21948"/>
            <a:stretch>
              <a:fillRect/>
            </a:stretch>
          </p:blipFill>
          <p:spPr bwMode="auto">
            <a:xfrm>
              <a:off x="6356004" y="5100233"/>
              <a:ext cx="10382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3" b="18108"/>
            <a:stretch>
              <a:fillRect/>
            </a:stretch>
          </p:blipFill>
          <p:spPr bwMode="auto">
            <a:xfrm>
              <a:off x="5464443" y="5210422"/>
              <a:ext cx="805402" cy="4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96024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DFF </a:t>
            </a:r>
            <a:r>
              <a:rPr lang="fr-FR" dirty="0" smtClean="0"/>
              <a:t>&amp; </a:t>
            </a:r>
            <a:r>
              <a:rPr lang="fr-FR" dirty="0" err="1" smtClean="0"/>
              <a:t>FoAD</a:t>
            </a:r>
            <a:endParaRPr lang="fr-FR" sz="3200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899592" y="1484784"/>
            <a:ext cx="8064896" cy="919401"/>
          </a:xfrm>
          <a:prstGeom prst="roundRect">
            <a:avLst/>
          </a:prstGeom>
          <a:solidFill>
            <a:srgbClr val="02ADEE"/>
          </a:solidFill>
        </p:spPr>
        <p:txBody>
          <a:bodyPr wrap="square">
            <a:sp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</a:rPr>
              <a:t>Connaître et faire connaître l’USEP  </a:t>
            </a:r>
          </a:p>
          <a:p>
            <a:pPr algn="l"/>
            <a:r>
              <a:rPr lang="fr-F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pour développer l’engagement et promouvoir les valeurs.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2294" y="4727880"/>
            <a:ext cx="5364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 smtClean="0">
                <a:latin typeface="Calibri" panose="020F0502020204030204" pitchFamily="34" charset="0"/>
              </a:rPr>
              <a:t>❶</a:t>
            </a:r>
            <a:r>
              <a:rPr lang="fr-FR" b="1" dirty="0" smtClean="0">
                <a:latin typeface="Calibri" panose="020F0502020204030204" pitchFamily="34" charset="0"/>
              </a:rPr>
              <a:t> </a:t>
            </a:r>
            <a:r>
              <a:rPr lang="fr-FR" b="1" dirty="0" smtClean="0">
                <a:latin typeface="Arial Narrow" panose="020B0606020202030204" pitchFamily="34" charset="0"/>
              </a:rPr>
              <a:t>RSA : témoignages (adultes, parents, enfants)</a:t>
            </a:r>
          </a:p>
          <a:p>
            <a:pPr algn="l"/>
            <a:r>
              <a:rPr lang="fr-FR" dirty="0">
                <a:latin typeface="Calibri" panose="020F0502020204030204" pitchFamily="34" charset="0"/>
              </a:rPr>
              <a:t>❶</a:t>
            </a:r>
            <a:r>
              <a:rPr lang="fr-FR" b="1" dirty="0">
                <a:latin typeface="Calibri" panose="020F0502020204030204" pitchFamily="34" charset="0"/>
              </a:rPr>
              <a:t> </a:t>
            </a:r>
            <a:r>
              <a:rPr lang="fr-FR" b="1" dirty="0" smtClean="0">
                <a:latin typeface="Arial Narrow" panose="020B0606020202030204" pitchFamily="34" charset="0"/>
              </a:rPr>
              <a:t>Historique USEP dans la Ligue</a:t>
            </a:r>
            <a:endParaRPr lang="fr-FR" b="1" dirty="0">
              <a:latin typeface="Arial Narrow" panose="020B0606020202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33" y="2426278"/>
            <a:ext cx="1021747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55" y="4752851"/>
            <a:ext cx="707280" cy="360000"/>
          </a:xfrm>
          <a:prstGeom prst="rect">
            <a:avLst/>
          </a:prstGeom>
          <a:noFill/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122" y="5617331"/>
            <a:ext cx="1036113" cy="36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11847" y="55745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fr-FR" dirty="0">
                <a:latin typeface="Calibri" panose="020F0502020204030204" pitchFamily="34" charset="0"/>
              </a:rPr>
              <a:t>❶</a:t>
            </a:r>
            <a:r>
              <a:rPr lang="fr-FR" b="1" dirty="0">
                <a:latin typeface="Calibri" panose="020F0502020204030204" pitchFamily="34" charset="0"/>
              </a:rPr>
              <a:t> </a:t>
            </a:r>
            <a:r>
              <a:rPr lang="fr-FR" b="1" dirty="0" smtClean="0">
                <a:latin typeface="Arial Narrow" panose="020B0606020202030204" pitchFamily="34" charset="0"/>
              </a:rPr>
              <a:t>Organigramme</a:t>
            </a:r>
          </a:p>
          <a:p>
            <a:pPr algn="l"/>
            <a:r>
              <a:rPr lang="fr-FR" dirty="0">
                <a:latin typeface="Calibri" panose="020F0502020204030204" pitchFamily="34" charset="0"/>
              </a:rPr>
              <a:t>❶</a:t>
            </a:r>
            <a:r>
              <a:rPr lang="fr-FR" b="1" dirty="0">
                <a:latin typeface="Calibri" panose="020F0502020204030204" pitchFamily="34" charset="0"/>
              </a:rPr>
              <a:t> </a:t>
            </a:r>
            <a:r>
              <a:rPr lang="fr-FR" b="1" dirty="0" smtClean="0">
                <a:latin typeface="Arial Narrow" panose="020B0606020202030204" pitchFamily="34" charset="0"/>
              </a:rPr>
              <a:t>Valeurs</a:t>
            </a:r>
          </a:p>
          <a:p>
            <a:pPr algn="l"/>
            <a:r>
              <a:rPr lang="fr-FR" dirty="0">
                <a:latin typeface="Calibri" panose="020F0502020204030204" pitchFamily="34" charset="0"/>
              </a:rPr>
              <a:t>❶</a:t>
            </a:r>
            <a:r>
              <a:rPr lang="fr-FR" b="1" dirty="0">
                <a:latin typeface="Calibri" panose="020F0502020204030204" pitchFamily="34" charset="0"/>
              </a:rPr>
              <a:t> </a:t>
            </a:r>
            <a:r>
              <a:rPr lang="fr-FR" b="1" dirty="0" smtClean="0">
                <a:latin typeface="Arial Narrow" panose="020B0606020202030204" pitchFamily="34" charset="0"/>
              </a:rPr>
              <a:t>USEP &amp; projet d’école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085" y="4010758"/>
            <a:ext cx="1025455" cy="36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311847" y="3972107"/>
            <a:ext cx="4392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</a:rPr>
              <a:t>❷</a:t>
            </a:r>
            <a:r>
              <a:rPr lang="fr-FR" b="1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00B0F0"/>
                </a:solidFill>
                <a:latin typeface="Arial Narrow" panose="020B0606020202030204" pitchFamily="34" charset="0"/>
              </a:rPr>
              <a:t>Frise historique liens USEP / MEN (EPS)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</a:t>
            </a:r>
            <a:r>
              <a:rPr lang="fr-FR" b="1" dirty="0" smtClean="0">
                <a:latin typeface="Calibri" panose="020F0502020204030204" pitchFamily="34" charset="0"/>
              </a:rPr>
              <a:t> </a:t>
            </a:r>
            <a:r>
              <a:rPr lang="fr-FR" b="1" dirty="0">
                <a:latin typeface="Arial Narrow" panose="020B0606020202030204" pitchFamily="34" charset="0"/>
              </a:rPr>
              <a:t>E</a:t>
            </a:r>
            <a:r>
              <a:rPr lang="fr-FR" b="1" dirty="0" smtClean="0">
                <a:latin typeface="Arial Narrow" panose="020B0606020202030204" pitchFamily="34" charset="0"/>
              </a:rPr>
              <a:t>volutions du projet USEP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83173" y="2547725"/>
            <a:ext cx="2509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dirty="0">
                <a:latin typeface="Calibri" panose="020F0502020204030204" pitchFamily="34" charset="0"/>
              </a:rPr>
              <a:t>❶</a:t>
            </a:r>
            <a:r>
              <a:rPr lang="fr-FR" b="1" dirty="0">
                <a:latin typeface="Calibri" panose="020F0502020204030204" pitchFamily="34" charset="0"/>
              </a:rPr>
              <a:t> </a:t>
            </a:r>
            <a:r>
              <a:rPr lang="fr-FR" b="1" dirty="0">
                <a:latin typeface="Arial Narrow" panose="020B0606020202030204" pitchFamily="34" charset="0"/>
              </a:rPr>
              <a:t>L</a:t>
            </a:r>
            <a:r>
              <a:rPr lang="fr-FR" b="1" dirty="0" smtClean="0">
                <a:latin typeface="Arial Narrow" panose="020B0606020202030204" pitchFamily="34" charset="0"/>
              </a:rPr>
              <a:t>es valeurs de l’USEP</a:t>
            </a:r>
          </a:p>
          <a:p>
            <a:pPr algn="l"/>
            <a:r>
              <a:rPr lang="fr-FR" dirty="0">
                <a:latin typeface="Calibri" panose="020F0502020204030204" pitchFamily="34" charset="0"/>
              </a:rPr>
              <a:t>❶</a:t>
            </a:r>
            <a:r>
              <a:rPr lang="fr-FR" b="1" dirty="0">
                <a:latin typeface="Calibri" panose="020F0502020204030204" pitchFamily="34" charset="0"/>
              </a:rPr>
              <a:t> </a:t>
            </a:r>
            <a:r>
              <a:rPr lang="fr-FR" b="1" dirty="0">
                <a:latin typeface="Arial Narrow" panose="020B0606020202030204" pitchFamily="34" charset="0"/>
              </a:rPr>
              <a:t>L</a:t>
            </a:r>
            <a:r>
              <a:rPr lang="fr-FR" b="1" dirty="0" smtClean="0">
                <a:latin typeface="Arial Narrow" panose="020B0606020202030204" pitchFamily="34" charset="0"/>
              </a:rPr>
              <a:t>’histoire de l’USEP</a:t>
            </a:r>
            <a:endParaRPr lang="fr-FR" b="1" dirty="0">
              <a:latin typeface="Arial Narrow" panose="020B060602020203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127" y="3578518"/>
            <a:ext cx="870108" cy="360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961480" y="3555734"/>
            <a:ext cx="642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>
                <a:latin typeface="Calibri" panose="020F0502020204030204" pitchFamily="34" charset="0"/>
              </a:rPr>
              <a:t>❶</a:t>
            </a:r>
            <a:r>
              <a:rPr lang="fr-FR" b="1" dirty="0">
                <a:latin typeface="Calibri" panose="020F0502020204030204" pitchFamily="34" charset="0"/>
              </a:rPr>
              <a:t> </a:t>
            </a:r>
            <a:r>
              <a:rPr lang="fr-FR" b="1" dirty="0" smtClean="0">
                <a:latin typeface="Calibri" panose="020F0502020204030204" pitchFamily="34" charset="0"/>
              </a:rPr>
              <a:t>S</a:t>
            </a:r>
            <a:r>
              <a:rPr lang="fr-FR" b="1" dirty="0" smtClean="0">
                <a:latin typeface="Arial Narrow" panose="020B0606020202030204" pitchFamily="34" charset="0"/>
              </a:rPr>
              <a:t>ite national, les sites régionaux et départementaux</a:t>
            </a:r>
            <a:endParaRPr lang="fr-FR" b="1" dirty="0">
              <a:latin typeface="Arial Narrow" panose="020B0606020202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74008" y="2591523"/>
            <a:ext cx="3203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dirty="0">
                <a:latin typeface="Calibri" panose="020F0502020204030204" pitchFamily="34" charset="0"/>
              </a:rPr>
              <a:t>❶</a:t>
            </a:r>
            <a:r>
              <a:rPr lang="fr-FR" b="1" dirty="0">
                <a:latin typeface="Calibri" panose="020F0502020204030204" pitchFamily="34" charset="0"/>
              </a:rPr>
              <a:t> </a:t>
            </a:r>
            <a:r>
              <a:rPr lang="fr-FR" b="1" dirty="0">
                <a:latin typeface="Arial Narrow" panose="020B0606020202030204" pitchFamily="34" charset="0"/>
              </a:rPr>
              <a:t>Liste de personnes </a:t>
            </a:r>
            <a:r>
              <a:rPr lang="fr-FR" b="1" dirty="0" smtClean="0">
                <a:latin typeface="Arial Narrow" panose="020B0606020202030204" pitchFamily="34" charset="0"/>
              </a:rPr>
              <a:t>ressource</a:t>
            </a:r>
          </a:p>
          <a:p>
            <a:pPr algn="l"/>
            <a:r>
              <a:rPr lang="fr-FR" dirty="0">
                <a:latin typeface="Calibri" panose="020F0502020204030204" pitchFamily="34" charset="0"/>
              </a:rPr>
              <a:t>❶</a:t>
            </a:r>
            <a:r>
              <a:rPr lang="fr-FR" b="1" dirty="0">
                <a:latin typeface="Calibri" panose="020F0502020204030204" pitchFamily="34" charset="0"/>
              </a:rPr>
              <a:t> </a:t>
            </a:r>
            <a:r>
              <a:rPr lang="fr-FR" b="1" dirty="0" smtClean="0">
                <a:latin typeface="Arial Narrow" panose="020B0606020202030204" pitchFamily="34" charset="0"/>
              </a:rPr>
              <a:t>Maillage géographique</a:t>
            </a:r>
            <a:endParaRPr lang="fr-FR" b="1" dirty="0">
              <a:latin typeface="Arial Narrow" panose="020B060602020203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8" y="2703325"/>
            <a:ext cx="1030000" cy="360000"/>
          </a:xfrm>
          <a:prstGeom prst="rect">
            <a:avLst/>
          </a:prstGeom>
        </p:spPr>
      </p:pic>
      <p:grpSp>
        <p:nvGrpSpPr>
          <p:cNvPr id="22" name="Groupe 21"/>
          <p:cNvGrpSpPr>
            <a:grpSpLocks noChangeAspect="1"/>
          </p:cNvGrpSpPr>
          <p:nvPr/>
        </p:nvGrpSpPr>
        <p:grpSpPr>
          <a:xfrm>
            <a:off x="1004762" y="3555734"/>
            <a:ext cx="1008000" cy="691366"/>
            <a:chOff x="5464443" y="4357652"/>
            <a:chExt cx="1929786" cy="1323606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8955">
              <a:off x="6529039" y="4501324"/>
              <a:ext cx="678869" cy="46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93" y="4357652"/>
              <a:ext cx="671512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86" b="21948"/>
            <a:stretch>
              <a:fillRect/>
            </a:stretch>
          </p:blipFill>
          <p:spPr bwMode="auto">
            <a:xfrm>
              <a:off x="6356004" y="5100233"/>
              <a:ext cx="10382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3" b="18108"/>
            <a:stretch>
              <a:fillRect/>
            </a:stretch>
          </p:blipFill>
          <p:spPr bwMode="auto">
            <a:xfrm>
              <a:off x="5464443" y="5210422"/>
              <a:ext cx="805402" cy="4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06396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DFF &amp; </a:t>
            </a:r>
            <a:r>
              <a:rPr lang="fr-FR" dirty="0" err="1" smtClean="0"/>
              <a:t>FoAD</a:t>
            </a:r>
            <a:endParaRPr lang="fr-FR" sz="2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27585" y="1484784"/>
            <a:ext cx="8136903" cy="919401"/>
          </a:xfrm>
          <a:prstGeom prst="round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</a:rPr>
              <a:t>Diffuser nos ressources et promouvoir nos outils  </a:t>
            </a:r>
          </a:p>
          <a:p>
            <a:pPr algn="l"/>
            <a:r>
              <a:rPr lang="fr-F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pour faire évoluer les formes de rencontre.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61927" y="4676943"/>
            <a:ext cx="5364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 smtClean="0">
                <a:latin typeface="Calibri" panose="020F0502020204030204" pitchFamily="34" charset="0"/>
              </a:rPr>
              <a:t>❶</a:t>
            </a:r>
            <a:r>
              <a:rPr lang="fr-FR" b="1" dirty="0" smtClean="0">
                <a:latin typeface="Calibri" panose="020F0502020204030204" pitchFamily="34" charset="0"/>
              </a:rPr>
              <a:t> T</a:t>
            </a:r>
            <a:r>
              <a:rPr lang="fr-FR" b="1" dirty="0" smtClean="0">
                <a:latin typeface="Arial Narrow" panose="020B0606020202030204" pitchFamily="34" charset="0"/>
              </a:rPr>
              <a:t>émoignages sur l’utilisation des </a:t>
            </a:r>
            <a:r>
              <a:rPr lang="fr-FR" b="1" dirty="0" err="1" smtClean="0">
                <a:latin typeface="Arial Narrow" panose="020B0606020202030204" pitchFamily="34" charset="0"/>
              </a:rPr>
              <a:t>ouils</a:t>
            </a:r>
            <a:endParaRPr lang="fr-FR" b="1" dirty="0" smtClean="0">
              <a:latin typeface="Arial Narrow" panose="020B0606020202030204" pitchFamily="34" charset="0"/>
            </a:endParaRPr>
          </a:p>
          <a:p>
            <a:pPr algn="l"/>
            <a:r>
              <a:rPr lang="fr-FR" dirty="0">
                <a:latin typeface="Calibri" panose="020F0502020204030204" pitchFamily="34" charset="0"/>
              </a:rPr>
              <a:t>❶</a:t>
            </a:r>
            <a:r>
              <a:rPr lang="fr-FR" b="1" dirty="0">
                <a:latin typeface="Calibri" panose="020F0502020204030204" pitchFamily="34" charset="0"/>
              </a:rPr>
              <a:t> </a:t>
            </a:r>
            <a:r>
              <a:rPr lang="fr-FR" b="1" dirty="0" smtClean="0">
                <a:latin typeface="Arial Narrow" panose="020B0606020202030204" pitchFamily="34" charset="0"/>
              </a:rPr>
              <a:t>Tutos</a:t>
            </a:r>
          </a:p>
          <a:p>
            <a:pPr algn="l"/>
            <a:r>
              <a:rPr lang="fr-FR" dirty="0">
                <a:latin typeface="Calibri" panose="020F0502020204030204" pitchFamily="34" charset="0"/>
              </a:rPr>
              <a:t>❶</a:t>
            </a:r>
            <a:r>
              <a:rPr lang="fr-FR" b="1" dirty="0">
                <a:latin typeface="Calibri" panose="020F0502020204030204" pitchFamily="34" charset="0"/>
              </a:rPr>
              <a:t> </a:t>
            </a:r>
            <a:r>
              <a:rPr lang="fr-FR" b="1" dirty="0" smtClean="0">
                <a:latin typeface="Arial Narrow" panose="020B0606020202030204" pitchFamily="34" charset="0"/>
              </a:rPr>
              <a:t>utilisation selon les rencontres (mutualisation)</a:t>
            </a:r>
            <a:endParaRPr lang="fr-FR" b="1" dirty="0">
              <a:latin typeface="Arial Narrow" panose="020B0606020202030204" pitchFamily="34" charset="0"/>
            </a:endParaRPr>
          </a:p>
          <a:p>
            <a:pPr algn="l"/>
            <a:endParaRPr lang="fr-FR" b="1" dirty="0">
              <a:latin typeface="Arial Narrow" panose="020B060602020203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88" y="4701914"/>
            <a:ext cx="707280" cy="360000"/>
          </a:xfrm>
          <a:prstGeom prst="rect">
            <a:avLst/>
          </a:prstGeom>
          <a:noFill/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60" y="3746341"/>
            <a:ext cx="870108" cy="36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61480" y="3723557"/>
            <a:ext cx="642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 smtClean="0">
                <a:solidFill>
                  <a:srgbClr val="00B0F0"/>
                </a:solidFill>
                <a:latin typeface="Calibri" panose="020F0502020204030204" pitchFamily="34" charset="0"/>
              </a:rPr>
              <a:t>❷</a:t>
            </a:r>
            <a:r>
              <a:rPr lang="fr-FR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S</a:t>
            </a:r>
            <a:r>
              <a:rPr lang="fr-FR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ites Internet (régional, départemental)</a:t>
            </a:r>
          </a:p>
          <a:p>
            <a:pPr algn="l"/>
            <a:r>
              <a:rPr lang="fr-FR" dirty="0">
                <a:latin typeface="Calibri" panose="020F0502020204030204" pitchFamily="34" charset="0"/>
              </a:rPr>
              <a:t>❶</a:t>
            </a:r>
            <a:r>
              <a:rPr lang="fr-FR" b="1" dirty="0">
                <a:latin typeface="Calibri" panose="020F0502020204030204" pitchFamily="34" charset="0"/>
              </a:rPr>
              <a:t> </a:t>
            </a:r>
            <a:r>
              <a:rPr lang="fr-FR" b="1" dirty="0" smtClean="0">
                <a:latin typeface="Arial Narrow" panose="020B0606020202030204" pitchFamily="34" charset="0"/>
              </a:rPr>
              <a:t>Une actu / un jour</a:t>
            </a:r>
            <a:endParaRPr lang="fr-FR" b="1" dirty="0">
              <a:latin typeface="Arial Narrow" panose="020B0606020202030204" pitchFamily="34" charset="0"/>
            </a:endParaRPr>
          </a:p>
          <a:p>
            <a:pPr algn="l"/>
            <a:endParaRPr lang="fr-FR" b="1" dirty="0">
              <a:latin typeface="Arial Narrow" panose="020B0606020202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18" y="2931483"/>
            <a:ext cx="1025455" cy="360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1480" y="2892832"/>
            <a:ext cx="642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 smtClean="0">
                <a:solidFill>
                  <a:srgbClr val="00B0F0"/>
                </a:solidFill>
                <a:latin typeface="Calibri" panose="020F0502020204030204" pitchFamily="34" charset="0"/>
              </a:rPr>
              <a:t>❷</a:t>
            </a:r>
            <a:r>
              <a:rPr lang="fr-FR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fr-FR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promotion lors des formations, sur les rencontres</a:t>
            </a:r>
            <a:endParaRPr lang="fr-FR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3" name="Groupe 12"/>
          <p:cNvGrpSpPr>
            <a:grpSpLocks noChangeAspect="1"/>
          </p:cNvGrpSpPr>
          <p:nvPr/>
        </p:nvGrpSpPr>
        <p:grpSpPr>
          <a:xfrm>
            <a:off x="7344048" y="3926341"/>
            <a:ext cx="1008000" cy="691366"/>
            <a:chOff x="5464443" y="4357652"/>
            <a:chExt cx="1929786" cy="1323606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8955">
              <a:off x="6529039" y="4501324"/>
              <a:ext cx="678869" cy="46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93" y="4357652"/>
              <a:ext cx="671512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86" b="21948"/>
            <a:stretch>
              <a:fillRect/>
            </a:stretch>
          </p:blipFill>
          <p:spPr bwMode="auto">
            <a:xfrm>
              <a:off x="6356004" y="5100233"/>
              <a:ext cx="10382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3" b="18108"/>
            <a:stretch>
              <a:fillRect/>
            </a:stretch>
          </p:blipFill>
          <p:spPr bwMode="auto">
            <a:xfrm>
              <a:off x="5464443" y="5210422"/>
              <a:ext cx="805402" cy="4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56149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DFF &amp; </a:t>
            </a:r>
            <a:r>
              <a:rPr lang="fr-FR" dirty="0" err="1"/>
              <a:t>FoAD</a:t>
            </a:r>
            <a:endParaRPr lang="fr-FR" sz="32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1484784"/>
            <a:ext cx="8064896" cy="1328023"/>
          </a:xfrm>
          <a:prstGeom prst="roundRect">
            <a:avLst/>
          </a:prstGeom>
          <a:solidFill>
            <a:srgbClr val="9FD064"/>
          </a:solidFill>
        </p:spPr>
        <p:txBody>
          <a:bodyPr wrap="square">
            <a:sp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</a:rPr>
              <a:t>Interroger l’approche pédagogique des APSA </a:t>
            </a:r>
          </a:p>
          <a:p>
            <a:pPr algn="l"/>
            <a:r>
              <a:rPr 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pour </a:t>
            </a:r>
            <a:r>
              <a:rPr lang="fr-F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concevoir, </a:t>
            </a:r>
            <a:r>
              <a:rPr 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organiser </a:t>
            </a:r>
            <a:r>
              <a:rPr lang="fr-F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et faire vivre la rencontre </a:t>
            </a:r>
            <a:r>
              <a:rPr 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sportive associative </a:t>
            </a:r>
            <a:r>
              <a:rPr lang="fr-F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USEP.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33" y="2889040"/>
            <a:ext cx="1021747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1760" y="3035908"/>
            <a:ext cx="6102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 smtClean="0">
                <a:solidFill>
                  <a:srgbClr val="00B0F0"/>
                </a:solidFill>
                <a:latin typeface="Calibri" panose="020F0502020204030204" pitchFamily="34" charset="0"/>
              </a:rPr>
              <a:t>❷</a:t>
            </a:r>
            <a:r>
              <a:rPr lang="fr-FR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fr-FR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Présentation / définition RSA</a:t>
            </a:r>
          </a:p>
          <a:p>
            <a:pPr algn="l"/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</a:rPr>
              <a:t>❷</a:t>
            </a:r>
            <a:r>
              <a:rPr lang="fr-FR" b="1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00B0F0"/>
                </a:solidFill>
                <a:latin typeface="Arial Narrow" panose="020B0606020202030204" pitchFamily="34" charset="0"/>
              </a:rPr>
              <a:t>Lien RSA &amp; Parcours citoyen (faire vivre la citoyenneté</a:t>
            </a:r>
            <a:r>
              <a:rPr lang="fr-FR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)</a:t>
            </a:r>
          </a:p>
          <a:p>
            <a:pPr algn="l"/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</a:rPr>
              <a:t>❷</a:t>
            </a:r>
            <a:r>
              <a:rPr lang="fr-FR" b="1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00B0F0"/>
                </a:solidFill>
                <a:latin typeface="Arial Narrow" panose="020B0606020202030204" pitchFamily="34" charset="0"/>
              </a:rPr>
              <a:t>Complémentarité USEP / </a:t>
            </a:r>
            <a:r>
              <a:rPr lang="fr-FR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EPS</a:t>
            </a:r>
          </a:p>
          <a:p>
            <a:pPr algn="l"/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</a:rPr>
              <a:t>❷</a:t>
            </a:r>
            <a:r>
              <a:rPr lang="fr-FR" b="1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00B0F0"/>
                </a:solidFill>
                <a:latin typeface="Arial Narrow" panose="020B0606020202030204" pitchFamily="34" charset="0"/>
              </a:rPr>
              <a:t>Mettre en place des partenariats dans une RSA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</a:t>
            </a:r>
            <a:r>
              <a:rPr lang="fr-FR" b="1" dirty="0" smtClean="0">
                <a:latin typeface="Arial Narrow" panose="020B0606020202030204" pitchFamily="34" charset="0"/>
              </a:rPr>
              <a:t>APSA(s) (quels objectifs pédagogiques)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</a:t>
            </a:r>
            <a:r>
              <a:rPr lang="fr-FR" b="1" dirty="0" smtClean="0">
                <a:latin typeface="Calibri" panose="020F0502020204030204" pitchFamily="34" charset="0"/>
              </a:rPr>
              <a:t> </a:t>
            </a:r>
            <a:r>
              <a:rPr lang="fr-FR" b="1" dirty="0" smtClean="0">
                <a:latin typeface="Arial Narrow" panose="020B0606020202030204" pitchFamily="34" charset="0"/>
              </a:rPr>
              <a:t>De la rencontre vers la RSA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</a:t>
            </a:r>
            <a:r>
              <a:rPr lang="fr-FR" b="1" dirty="0" smtClean="0">
                <a:latin typeface="Calibri" panose="020F0502020204030204" pitchFamily="34" charset="0"/>
              </a:rPr>
              <a:t> </a:t>
            </a:r>
            <a:r>
              <a:rPr lang="fr-FR" b="1" dirty="0" smtClean="0">
                <a:latin typeface="Arial Narrow" panose="020B0606020202030204" pitchFamily="34" charset="0"/>
              </a:rPr>
              <a:t>Place de l’adulte dans la RSA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2955" y="5384358"/>
            <a:ext cx="2178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 smtClean="0">
                <a:latin typeface="Calibri" panose="020F0502020204030204" pitchFamily="34" charset="0"/>
              </a:rPr>
              <a:t>❶</a:t>
            </a:r>
            <a:r>
              <a:rPr lang="fr-FR" b="1" dirty="0" smtClean="0">
                <a:latin typeface="Calibri" panose="020F0502020204030204" pitchFamily="34" charset="0"/>
              </a:rPr>
              <a:t> Capsules </a:t>
            </a:r>
            <a:endParaRPr lang="fr-FR" b="1" dirty="0" smtClean="0">
              <a:latin typeface="Arial Narrow" panose="020B0606020202030204" pitchFamily="34" charset="0"/>
            </a:endParaRP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</a:t>
            </a:r>
            <a:r>
              <a:rPr lang="fr-FR" b="1" dirty="0" smtClean="0">
                <a:latin typeface="Calibri" panose="020F0502020204030204" pitchFamily="34" charset="0"/>
              </a:rPr>
              <a:t>vidéos choisies (disciplines)</a:t>
            </a:r>
            <a:endParaRPr lang="fr-FR" b="1" dirty="0" smtClean="0">
              <a:latin typeface="Arial Narrow" panose="020B060602020203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09329"/>
            <a:ext cx="707280" cy="360000"/>
          </a:xfrm>
          <a:prstGeom prst="rect">
            <a:avLst/>
          </a:prstGeom>
          <a:noFill/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039" y="5409329"/>
            <a:ext cx="1899781" cy="36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71337" y="5414084"/>
            <a:ext cx="2862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>
                <a:latin typeface="Calibri" panose="020F0502020204030204" pitchFamily="34" charset="0"/>
              </a:rPr>
              <a:t>❶</a:t>
            </a:r>
            <a:r>
              <a:rPr lang="fr-FR" b="1" dirty="0">
                <a:latin typeface="Calibri" panose="020F0502020204030204" pitchFamily="34" charset="0"/>
              </a:rPr>
              <a:t> </a:t>
            </a:r>
            <a:r>
              <a:rPr lang="fr-FR" b="1" dirty="0" smtClean="0">
                <a:latin typeface="Calibri" panose="020F0502020204030204" pitchFamily="34" charset="0"/>
              </a:rPr>
              <a:t>espaces mutualisation, fiches</a:t>
            </a:r>
            <a:endParaRPr lang="fr-FR" b="1" dirty="0">
              <a:latin typeface="Arial Narrow" panose="020B0606020202030204" pitchFamily="34" charset="0"/>
            </a:endParaRPr>
          </a:p>
        </p:txBody>
      </p:sp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946606" y="4463872"/>
            <a:ext cx="1008000" cy="691366"/>
            <a:chOff x="5464443" y="4357652"/>
            <a:chExt cx="1929786" cy="1323606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8955">
              <a:off x="6529039" y="4501324"/>
              <a:ext cx="678869" cy="46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93" y="4357652"/>
              <a:ext cx="671512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86" b="21948"/>
            <a:stretch>
              <a:fillRect/>
            </a:stretch>
          </p:blipFill>
          <p:spPr bwMode="auto">
            <a:xfrm>
              <a:off x="6356004" y="5100233"/>
              <a:ext cx="10382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3" b="18108"/>
            <a:stretch>
              <a:fillRect/>
            </a:stretch>
          </p:blipFill>
          <p:spPr bwMode="auto">
            <a:xfrm>
              <a:off x="5464443" y="5210422"/>
              <a:ext cx="805402" cy="4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66071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DFF &amp; </a:t>
            </a:r>
            <a:r>
              <a:rPr lang="fr-FR" dirty="0" err="1"/>
              <a:t>FoAD</a:t>
            </a:r>
            <a:endParaRPr lang="fr-FR" sz="3200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899592" y="1484784"/>
            <a:ext cx="8064896" cy="919401"/>
          </a:xfrm>
          <a:prstGeom prst="roundRect">
            <a:avLst/>
          </a:prstGeom>
          <a:solidFill>
            <a:srgbClr val="F89323"/>
          </a:solidFill>
        </p:spPr>
        <p:txBody>
          <a:bodyPr wrap="square">
            <a:sp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</a:rPr>
              <a:t>Développer </a:t>
            </a:r>
            <a:r>
              <a:rPr lang="fr-FR" sz="2400" b="1" dirty="0" smtClean="0">
                <a:solidFill>
                  <a:schemeClr val="bg1"/>
                </a:solidFill>
              </a:rPr>
              <a:t>vie </a:t>
            </a:r>
            <a:r>
              <a:rPr lang="fr-FR" sz="2400" b="1" dirty="0">
                <a:solidFill>
                  <a:schemeClr val="bg1"/>
                </a:solidFill>
              </a:rPr>
              <a:t>sportive et associative  </a:t>
            </a:r>
          </a:p>
          <a:p>
            <a:pPr algn="l"/>
            <a:r>
              <a:rPr lang="fr-F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pour renforcer l'implication de tous les acteurs: enfants, adultes.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33" y="2636912"/>
            <a:ext cx="1021747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05179" y="2582544"/>
            <a:ext cx="6102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>
                <a:latin typeface="Calibri" panose="020F0502020204030204" pitchFamily="34" charset="0"/>
              </a:rPr>
              <a:t>❶ </a:t>
            </a:r>
            <a:r>
              <a:rPr lang="fr-FR" b="1" dirty="0">
                <a:latin typeface="Calibri" panose="020F0502020204030204" pitchFamily="34" charset="0"/>
              </a:rPr>
              <a:t>Le guide de l’association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</a:t>
            </a:r>
            <a:r>
              <a:rPr lang="fr-FR" b="1" dirty="0" smtClean="0">
                <a:latin typeface="Calibri" panose="020F0502020204030204" pitchFamily="34" charset="0"/>
              </a:rPr>
              <a:t> Créer une AS</a:t>
            </a:r>
            <a:endParaRPr lang="fr-FR" b="1" dirty="0">
              <a:latin typeface="Calibri" panose="020F0502020204030204" pitchFamily="34" charset="0"/>
            </a:endParaRPr>
          </a:p>
          <a:p>
            <a:pPr algn="l"/>
            <a:r>
              <a:rPr lang="fr-FR" dirty="0">
                <a:latin typeface="Calibri" panose="020F0502020204030204" pitchFamily="34" charset="0"/>
              </a:rPr>
              <a:t>❶ </a:t>
            </a:r>
            <a:r>
              <a:rPr lang="fr-FR" b="1" dirty="0">
                <a:latin typeface="Calibri" panose="020F0502020204030204" pitchFamily="34" charset="0"/>
              </a:rPr>
              <a:t>Statuts : faire vivre la citoyenneté</a:t>
            </a:r>
          </a:p>
          <a:p>
            <a:pPr algn="l"/>
            <a:r>
              <a:rPr lang="fr-FR" dirty="0">
                <a:latin typeface="Calibri" panose="020F0502020204030204" pitchFamily="34" charset="0"/>
              </a:rPr>
              <a:t>❶ </a:t>
            </a:r>
            <a:r>
              <a:rPr lang="fr-FR" b="1" dirty="0">
                <a:latin typeface="Calibri" panose="020F0502020204030204" pitchFamily="34" charset="0"/>
              </a:rPr>
              <a:t>Préparer une AG (enfant, parent, PE)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</a:t>
            </a:r>
            <a:r>
              <a:rPr lang="fr-FR" b="1" dirty="0" smtClean="0">
                <a:latin typeface="Calibri" panose="020F0502020204030204" pitchFamily="34" charset="0"/>
              </a:rPr>
              <a:t>Le débat démocratique, associatif</a:t>
            </a:r>
            <a:endParaRPr lang="fr-FR" b="1" dirty="0" smtClean="0">
              <a:latin typeface="Arial Narrow" panose="020B0606020202030204" pitchFamily="34" charset="0"/>
            </a:endParaRPr>
          </a:p>
          <a:p>
            <a:pPr algn="l"/>
            <a:r>
              <a:rPr lang="fr-FR" dirty="0">
                <a:latin typeface="Calibri" panose="020F0502020204030204" pitchFamily="34" charset="0"/>
              </a:rPr>
              <a:t>❶ </a:t>
            </a:r>
            <a:r>
              <a:rPr lang="fr-FR" b="1" dirty="0">
                <a:latin typeface="+mn-lt"/>
              </a:rPr>
              <a:t>Utiliser le livret « Débat </a:t>
            </a:r>
            <a:r>
              <a:rPr lang="fr-FR" b="1" dirty="0">
                <a:latin typeface="Arial Narrow" panose="020B0606020202030204" pitchFamily="34" charset="0"/>
              </a:rPr>
              <a:t>associatif »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</a:t>
            </a:r>
            <a:r>
              <a:rPr lang="fr-FR" b="1" dirty="0" smtClean="0">
                <a:latin typeface="Calibri" panose="020F0502020204030204" pitchFamily="34" charset="0"/>
              </a:rPr>
              <a:t> </a:t>
            </a:r>
            <a:r>
              <a:rPr lang="fr-FR" b="1" dirty="0">
                <a:latin typeface="Calibri" panose="020F0502020204030204" pitchFamily="34" charset="0"/>
              </a:rPr>
              <a:t>S’engager dans la VA (enfant, parent, PE)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</a:t>
            </a:r>
            <a:r>
              <a:rPr lang="fr-FR" b="1" dirty="0" smtClean="0">
                <a:latin typeface="Calibri" panose="020F0502020204030204" pitchFamily="34" charset="0"/>
              </a:rPr>
              <a:t> Les parcours éducatifs, le parcours sportif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</a:t>
            </a:r>
            <a:r>
              <a:rPr lang="fr-FR" b="1" dirty="0">
                <a:latin typeface="Calibri" panose="020F0502020204030204" pitchFamily="34" charset="0"/>
              </a:rPr>
              <a:t>Les rôles sociaux (enfant, parent, PE)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</a:t>
            </a:r>
            <a:r>
              <a:rPr lang="fr-FR" b="1" dirty="0" smtClean="0">
                <a:latin typeface="Calibri" panose="020F0502020204030204" pitchFamily="34" charset="0"/>
              </a:rPr>
              <a:t> </a:t>
            </a:r>
            <a:r>
              <a:rPr lang="fr-FR" b="1" dirty="0">
                <a:latin typeface="Calibri" panose="020F0502020204030204" pitchFamily="34" charset="0"/>
              </a:rPr>
              <a:t>Mettre en place une RSA</a:t>
            </a:r>
          </a:p>
          <a:p>
            <a:pPr algn="l"/>
            <a:endParaRPr lang="fr-FR" b="1" dirty="0">
              <a:latin typeface="Calibri" panose="020F0502020204030204" pitchFamily="34" charset="0"/>
            </a:endParaRPr>
          </a:p>
          <a:p>
            <a:pPr algn="l"/>
            <a:r>
              <a:rPr lang="fr-FR" b="1" dirty="0" smtClean="0">
                <a:latin typeface="Calibri" panose="020F0502020204030204" pitchFamily="34" charset="0"/>
              </a:rPr>
              <a:t> </a:t>
            </a:r>
            <a:endParaRPr lang="fr-FR" b="1" dirty="0" smtClean="0"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05179" y="5538130"/>
            <a:ext cx="4171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dirty="0" smtClean="0">
                <a:latin typeface="Calibri" panose="020F0502020204030204" pitchFamily="34" charset="0"/>
              </a:rPr>
              <a:t>❶</a:t>
            </a:r>
            <a:r>
              <a:rPr lang="fr-FR" b="1" dirty="0" smtClean="0">
                <a:latin typeface="Calibri" panose="020F0502020204030204" pitchFamily="34" charset="0"/>
              </a:rPr>
              <a:t> Tutos </a:t>
            </a:r>
            <a:r>
              <a:rPr lang="fr-FR" b="1" dirty="0">
                <a:latin typeface="Arial Narrow" panose="020B0606020202030204" pitchFamily="34" charset="0"/>
              </a:rPr>
              <a:t>livret « Débat associatif »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</a:t>
            </a:r>
            <a:r>
              <a:rPr lang="fr-FR" b="1" dirty="0">
                <a:latin typeface="Calibri" panose="020F0502020204030204" pitchFamily="34" charset="0"/>
              </a:rPr>
              <a:t>T</a:t>
            </a:r>
            <a:r>
              <a:rPr lang="fr-FR" b="1" dirty="0" smtClean="0">
                <a:latin typeface="Calibri" panose="020F0502020204030204" pitchFamily="34" charset="0"/>
              </a:rPr>
              <a:t>uto « Comment créer une AS »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❶ </a:t>
            </a:r>
            <a:r>
              <a:rPr lang="fr-FR" b="1" dirty="0" smtClean="0">
                <a:latin typeface="Calibri" panose="020F0502020204030204" pitchFamily="34" charset="0"/>
              </a:rPr>
              <a:t>Témoignages mise en œuvre VA locale</a:t>
            </a:r>
            <a:endParaRPr lang="fr-FR" b="1" dirty="0" smtClean="0">
              <a:latin typeface="Arial Narrow" panose="020B060602020203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40" y="5563101"/>
            <a:ext cx="707280" cy="360000"/>
          </a:xfrm>
          <a:prstGeom prst="rect">
            <a:avLst/>
          </a:prstGeom>
          <a:noFill/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92"/>
            <a:ext cx="707280" cy="360000"/>
          </a:xfrm>
          <a:prstGeom prst="rect">
            <a:avLst/>
          </a:prstGeom>
          <a:noFill/>
        </p:spPr>
      </p:pic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935720" y="4797192"/>
            <a:ext cx="1008000" cy="691366"/>
            <a:chOff x="5464443" y="4357652"/>
            <a:chExt cx="1929786" cy="1323606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8955">
              <a:off x="6529039" y="4501324"/>
              <a:ext cx="678869" cy="46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93" y="4357652"/>
              <a:ext cx="671512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86" b="21948"/>
            <a:stretch>
              <a:fillRect/>
            </a:stretch>
          </p:blipFill>
          <p:spPr bwMode="auto">
            <a:xfrm>
              <a:off x="6356004" y="5100233"/>
              <a:ext cx="10382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3" b="18108"/>
            <a:stretch>
              <a:fillRect/>
            </a:stretch>
          </p:blipFill>
          <p:spPr bwMode="auto">
            <a:xfrm>
              <a:off x="5464443" y="5210422"/>
              <a:ext cx="805402" cy="4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72250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</a:t>
            </a:r>
            <a:r>
              <a:rPr lang="fr-FR" dirty="0" smtClean="0"/>
              <a:t>es modules de formation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115616" y="1412776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2"/>
              </a:rPr>
              <a:t>https://formation.laligue.org/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24753"/>
          <a:stretch/>
        </p:blipFill>
        <p:spPr>
          <a:xfrm>
            <a:off x="2020419" y="1870926"/>
            <a:ext cx="5253633" cy="42291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627" y="3883496"/>
            <a:ext cx="1543050" cy="22098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619672" y="3766782"/>
            <a:ext cx="2448272" cy="25425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00" y="1190616"/>
            <a:ext cx="1017842" cy="58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7570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micros-modules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16531"/>
          <a:stretch/>
        </p:blipFill>
        <p:spPr>
          <a:xfrm>
            <a:off x="1139236" y="4006714"/>
            <a:ext cx="1872208" cy="21632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759" y="1340768"/>
            <a:ext cx="2143125" cy="4829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499" y="2015345"/>
            <a:ext cx="2114550" cy="3486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49" y="1085180"/>
            <a:ext cx="105251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/>
          <a:srcRect l="25762" t="46467" r="51032" b="9263"/>
          <a:stretch/>
        </p:blipFill>
        <p:spPr>
          <a:xfrm>
            <a:off x="1301726" y="1556792"/>
            <a:ext cx="1620180" cy="1872209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833674" y="1221628"/>
            <a:ext cx="2448272" cy="25425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292944" y="3695114"/>
            <a:ext cx="2448272" cy="62319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6699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</a:t>
            </a:r>
            <a:r>
              <a:rPr lang="fr-FR" dirty="0" err="1" smtClean="0"/>
              <a:t>micro-module</a:t>
            </a:r>
            <a:r>
              <a:rPr lang="fr-FR" dirty="0" smtClean="0"/>
              <a:t> : 3 entrées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32955" t="8878" r="9090" b="73883"/>
          <a:stretch/>
        </p:blipFill>
        <p:spPr>
          <a:xfrm>
            <a:off x="2467136" y="1482189"/>
            <a:ext cx="5145698" cy="13116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5438" t="3062" r="12941" b="64790"/>
          <a:stretch/>
        </p:blipFill>
        <p:spPr>
          <a:xfrm>
            <a:off x="2592539" y="2988850"/>
            <a:ext cx="4697811" cy="12030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7117" t="2941" r="14374" b="70588"/>
          <a:stretch/>
        </p:blipFill>
        <p:spPr>
          <a:xfrm>
            <a:off x="2581540" y="4511810"/>
            <a:ext cx="4497897" cy="11403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49" y="1085180"/>
            <a:ext cx="105251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979405" y="2351219"/>
            <a:ext cx="1246516" cy="885240"/>
            <a:chOff x="7711424" y="4544783"/>
            <a:chExt cx="1246516" cy="88524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424" y="4544783"/>
              <a:ext cx="1246516" cy="86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7827800" y="5060691"/>
              <a:ext cx="1107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fr-FR" altLang="fr-FR" b="1" dirty="0" smtClean="0">
                  <a:solidFill>
                    <a:schemeClr val="bg1"/>
                  </a:solidFill>
                </a:rPr>
                <a:t>activités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941202" y="3820627"/>
            <a:ext cx="1417154" cy="972000"/>
            <a:chOff x="5464443" y="4357652"/>
            <a:chExt cx="1929786" cy="1323606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8955">
              <a:off x="6529039" y="4501324"/>
              <a:ext cx="678869" cy="46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93" y="4357652"/>
              <a:ext cx="671512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86" b="21948"/>
            <a:stretch>
              <a:fillRect/>
            </a:stretch>
          </p:blipFill>
          <p:spPr bwMode="auto">
            <a:xfrm>
              <a:off x="6356004" y="5100233"/>
              <a:ext cx="10382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3" b="18108"/>
            <a:stretch>
              <a:fillRect/>
            </a:stretch>
          </p:blipFill>
          <p:spPr bwMode="auto">
            <a:xfrm>
              <a:off x="5464443" y="5210422"/>
              <a:ext cx="805402" cy="4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62987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</a:t>
            </a:r>
            <a:r>
              <a:rPr lang="fr-FR" dirty="0" err="1"/>
              <a:t>micro-module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2776"/>
            <a:ext cx="8028384" cy="46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374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activités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136" t="1450" b="-1"/>
          <a:stretch/>
        </p:blipFill>
        <p:spPr>
          <a:xfrm>
            <a:off x="827584" y="1196752"/>
            <a:ext cx="6264695" cy="535150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627784" y="2492895"/>
            <a:ext cx="2052000" cy="36004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7864453" y="1322632"/>
            <a:ext cx="1028028" cy="745521"/>
            <a:chOff x="8171289" y="4522485"/>
            <a:chExt cx="1263960" cy="91661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289" y="4522485"/>
              <a:ext cx="1246516" cy="86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8329185" y="5060691"/>
              <a:ext cx="1106064" cy="3784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fr-FR" altLang="fr-FR" sz="1400" b="1" dirty="0" smtClean="0">
                  <a:solidFill>
                    <a:schemeClr val="bg1"/>
                  </a:solidFill>
                </a:rPr>
                <a:t>activités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7812472" y="2296151"/>
            <a:ext cx="1008000" cy="695065"/>
            <a:chOff x="5464443" y="4357652"/>
            <a:chExt cx="1896098" cy="130745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8955">
              <a:off x="6529039" y="4501324"/>
              <a:ext cx="678869" cy="46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93" y="4357652"/>
              <a:ext cx="671512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86" b="21948"/>
            <a:stretch>
              <a:fillRect/>
            </a:stretch>
          </p:blipFill>
          <p:spPr bwMode="auto">
            <a:xfrm>
              <a:off x="6356003" y="5100231"/>
              <a:ext cx="1004538" cy="562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3" b="18108"/>
            <a:stretch>
              <a:fillRect/>
            </a:stretch>
          </p:blipFill>
          <p:spPr bwMode="auto">
            <a:xfrm>
              <a:off x="5464443" y="5210422"/>
              <a:ext cx="805402" cy="4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7800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ctivités &amp; micro-outils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84784"/>
            <a:ext cx="7102567" cy="423010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043608" y="1484783"/>
            <a:ext cx="2052000" cy="72008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115616" y="3429000"/>
            <a:ext cx="4212000" cy="86409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7864453" y="1322632"/>
            <a:ext cx="1028028" cy="745521"/>
            <a:chOff x="8171289" y="4522485"/>
            <a:chExt cx="1263960" cy="91661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289" y="4522485"/>
              <a:ext cx="1246516" cy="86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329185" y="5060691"/>
              <a:ext cx="1106064" cy="3784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fr-FR" altLang="fr-FR" sz="1400" b="1" dirty="0" smtClean="0">
                  <a:solidFill>
                    <a:schemeClr val="bg1"/>
                  </a:solidFill>
                </a:rPr>
                <a:t>activités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e 9"/>
          <p:cNvGrpSpPr>
            <a:grpSpLocks noChangeAspect="1"/>
          </p:cNvGrpSpPr>
          <p:nvPr/>
        </p:nvGrpSpPr>
        <p:grpSpPr>
          <a:xfrm>
            <a:off x="7812472" y="2296151"/>
            <a:ext cx="1008000" cy="695065"/>
            <a:chOff x="5464443" y="4357652"/>
            <a:chExt cx="1896098" cy="1307452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8955">
              <a:off x="6529039" y="4501324"/>
              <a:ext cx="678869" cy="46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93" y="4357652"/>
              <a:ext cx="671512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86" b="21948"/>
            <a:stretch>
              <a:fillRect/>
            </a:stretch>
          </p:blipFill>
          <p:spPr bwMode="auto">
            <a:xfrm>
              <a:off x="6356003" y="5100231"/>
              <a:ext cx="1004538" cy="562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3" b="18108"/>
            <a:stretch>
              <a:fillRect/>
            </a:stretch>
          </p:blipFill>
          <p:spPr bwMode="auto">
            <a:xfrm>
              <a:off x="5464443" y="5210422"/>
              <a:ext cx="805402" cy="4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07477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activités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84783"/>
            <a:ext cx="6408712" cy="458675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329092" y="1340768"/>
            <a:ext cx="2666843" cy="72008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7864453" y="1322632"/>
            <a:ext cx="1028028" cy="745521"/>
            <a:chOff x="8171289" y="4522485"/>
            <a:chExt cx="1263960" cy="916618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289" y="4522485"/>
              <a:ext cx="1246516" cy="86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329185" y="5060691"/>
              <a:ext cx="1106064" cy="3784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fr-FR" altLang="fr-FR" sz="1400" b="1" dirty="0" smtClean="0">
                  <a:solidFill>
                    <a:schemeClr val="bg1"/>
                  </a:solidFill>
                </a:rPr>
                <a:t>activités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e 7"/>
          <p:cNvGrpSpPr>
            <a:grpSpLocks noChangeAspect="1"/>
          </p:cNvGrpSpPr>
          <p:nvPr/>
        </p:nvGrpSpPr>
        <p:grpSpPr>
          <a:xfrm>
            <a:off x="7812472" y="2296151"/>
            <a:ext cx="1008000" cy="695065"/>
            <a:chOff x="5464443" y="4357652"/>
            <a:chExt cx="1896098" cy="130745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8955">
              <a:off x="6529039" y="4501324"/>
              <a:ext cx="678869" cy="46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93" y="4357652"/>
              <a:ext cx="671512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86" b="21948"/>
            <a:stretch>
              <a:fillRect/>
            </a:stretch>
          </p:blipFill>
          <p:spPr bwMode="auto">
            <a:xfrm>
              <a:off x="6356003" y="5100231"/>
              <a:ext cx="1004538" cy="562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3" b="18108"/>
            <a:stretch>
              <a:fillRect/>
            </a:stretch>
          </p:blipFill>
          <p:spPr bwMode="auto">
            <a:xfrm>
              <a:off x="5464443" y="5210422"/>
              <a:ext cx="805402" cy="4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4608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4706</TotalTime>
  <Words>950</Words>
  <Application>Microsoft Macintosh PowerPoint</Application>
  <PresentationFormat>Présentation à l'écran (4:3)</PresentationFormat>
  <Paragraphs>191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Bauhaus</vt:lpstr>
      <vt:lpstr>Bauhaus 93</vt:lpstr>
      <vt:lpstr>Calibri</vt:lpstr>
      <vt:lpstr>Calibri Light</vt:lpstr>
      <vt:lpstr>Courier New</vt:lpstr>
      <vt:lpstr>Times New Roman</vt:lpstr>
      <vt:lpstr>Wingdings</vt:lpstr>
      <vt:lpstr>Thème Office</vt:lpstr>
      <vt:lpstr>Présentation PowerPoint</vt:lpstr>
      <vt:lpstr>Un stage de formation</vt:lpstr>
      <vt:lpstr>Des modules de formation</vt:lpstr>
      <vt:lpstr>Des micros-modules</vt:lpstr>
      <vt:lpstr>Un micro-module : 3 entrées</vt:lpstr>
      <vt:lpstr>Un micro-module</vt:lpstr>
      <vt:lpstr>Les activités</vt:lpstr>
      <vt:lpstr>Activités &amp; micro-outils</vt:lpstr>
      <vt:lpstr>Les activités</vt:lpstr>
      <vt:lpstr>Les activités</vt:lpstr>
      <vt:lpstr>L’évaluation</vt:lpstr>
      <vt:lpstr>Pour aller plus loin</vt:lpstr>
      <vt:lpstr>Des activités</vt:lpstr>
      <vt:lpstr>Des micro-outils</vt:lpstr>
      <vt:lpstr>Le tuteur</vt:lpstr>
      <vt:lpstr>Le tuteur</vt:lpstr>
      <vt:lpstr>Le tuteur</vt:lpstr>
      <vt:lpstr>Une formation USEP hybride</vt:lpstr>
      <vt:lpstr>DFF &amp; FoAD rencontre USEP &amp; inclusion</vt:lpstr>
      <vt:lpstr>Formations partenariales</vt:lpstr>
      <vt:lpstr>DFF &amp; FoAD</vt:lpstr>
      <vt:lpstr>DFF &amp; FoAD</vt:lpstr>
      <vt:lpstr>DFF &amp; FoAD</vt:lpstr>
      <vt:lpstr>DFF &amp; FoAD</vt:lpstr>
      <vt:lpstr>DFF &amp; FoAD</vt:lpstr>
      <vt:lpstr>DFF &amp; FoAD</vt:lpstr>
      <vt:lpstr>DFF &amp; FoAD</vt:lpstr>
      <vt:lpstr>DFF &amp; FoAD</vt:lpstr>
    </vt:vector>
  </TitlesOfParts>
  <Company>LEL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Patrick.LABLANCHE</dc:creator>
  <cp:lastModifiedBy>dominique caron</cp:lastModifiedBy>
  <cp:revision>483</cp:revision>
  <cp:lastPrinted>2017-12-07T08:10:59Z</cp:lastPrinted>
  <dcterms:created xsi:type="dcterms:W3CDTF">2010-12-16T21:02:23Z</dcterms:created>
  <dcterms:modified xsi:type="dcterms:W3CDTF">2019-04-18T13:23:01Z</dcterms:modified>
</cp:coreProperties>
</file>