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71" r:id="rId3"/>
    <p:sldId id="272" r:id="rId4"/>
    <p:sldId id="273" r:id="rId5"/>
    <p:sldId id="275" r:id="rId6"/>
    <p:sldId id="276" r:id="rId7"/>
    <p:sldId id="274" r:id="rId8"/>
    <p:sldId id="277"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82B"/>
    <a:srgbClr val="FA9829"/>
    <a:srgbClr val="00ACF1"/>
    <a:srgbClr val="8F9092"/>
    <a:srgbClr val="A2CF64"/>
    <a:srgbClr val="EC2E25"/>
    <a:srgbClr val="00AEEE"/>
    <a:srgbClr val="F42D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53317" autoAdjust="0"/>
  </p:normalViewPr>
  <p:slideViewPr>
    <p:cSldViewPr snapToGrid="0">
      <p:cViewPr varScale="1">
        <p:scale>
          <a:sx n="69" d="100"/>
          <a:sy n="69" d="100"/>
        </p:scale>
        <p:origin x="256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092346-C867-4253-8C71-09AFF85DEFF3}" type="datetimeFigureOut">
              <a:rPr lang="fr-FR" smtClean="0"/>
              <a:t>10/06/2020</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330EB8-8E08-4E0B-8290-B119D1D99941}" type="slidenum">
              <a:rPr lang="fr-FR" smtClean="0"/>
              <a:t>‹N°›</a:t>
            </a:fld>
            <a:endParaRPr lang="fr-FR"/>
          </a:p>
        </p:txBody>
      </p:sp>
    </p:spTree>
    <p:extLst>
      <p:ext uri="{BB962C8B-B14F-4D97-AF65-F5344CB8AC3E}">
        <p14:creationId xmlns:p14="http://schemas.microsoft.com/office/powerpoint/2010/main" val="2253114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Poursuivre une démarche mise en place lors du confinement car l’articulation des défis et E-rencontres avec l’objet de l’USEP la rencontre sportive associative a été établi lors de notre réunion en </a:t>
            </a:r>
            <a:r>
              <a:rPr lang="fr-FR" dirty="0" err="1"/>
              <a:t>visio</a:t>
            </a:r>
            <a:r>
              <a:rPr lang="fr-FR" dirty="0"/>
              <a:t> regroupant un nombre important de départements, régions et territoires.</a:t>
            </a:r>
          </a:p>
        </p:txBody>
      </p:sp>
      <p:sp>
        <p:nvSpPr>
          <p:cNvPr id="4" name="Espace réservé du numéro de diapositive 3"/>
          <p:cNvSpPr>
            <a:spLocks noGrp="1"/>
          </p:cNvSpPr>
          <p:nvPr>
            <p:ph type="sldNum" sz="quarter" idx="5"/>
          </p:nvPr>
        </p:nvSpPr>
        <p:spPr/>
        <p:txBody>
          <a:bodyPr/>
          <a:lstStyle/>
          <a:p>
            <a:fld id="{43330EB8-8E08-4E0B-8290-B119D1D99941}" type="slidenum">
              <a:rPr lang="fr-FR" smtClean="0"/>
              <a:t>1</a:t>
            </a:fld>
            <a:endParaRPr lang="fr-FR"/>
          </a:p>
        </p:txBody>
      </p:sp>
    </p:spTree>
    <p:extLst>
      <p:ext uri="{BB962C8B-B14F-4D97-AF65-F5344CB8AC3E}">
        <p14:creationId xmlns:p14="http://schemas.microsoft.com/office/powerpoint/2010/main" val="3883135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E-rencontres produites entrent bien dans le cadre de la RSA même si tous les champs ne sont pas forcément présents… dans certaines propositions. MAIS il existe des éléments communs. Cette définition est donc le cadre général pour poursuivre la construction de E-rencontres </a:t>
            </a:r>
          </a:p>
        </p:txBody>
      </p:sp>
      <p:sp>
        <p:nvSpPr>
          <p:cNvPr id="4" name="Espace réservé du numéro de diapositive 3"/>
          <p:cNvSpPr>
            <a:spLocks noGrp="1"/>
          </p:cNvSpPr>
          <p:nvPr>
            <p:ph type="sldNum" sz="quarter" idx="5"/>
          </p:nvPr>
        </p:nvSpPr>
        <p:spPr/>
        <p:txBody>
          <a:bodyPr/>
          <a:lstStyle/>
          <a:p>
            <a:fld id="{43330EB8-8E08-4E0B-8290-B119D1D99941}" type="slidenum">
              <a:rPr lang="fr-FR" smtClean="0"/>
              <a:t>2</a:t>
            </a:fld>
            <a:endParaRPr lang="fr-FR"/>
          </a:p>
        </p:txBody>
      </p:sp>
    </p:spTree>
    <p:extLst>
      <p:ext uri="{BB962C8B-B14F-4D97-AF65-F5344CB8AC3E}">
        <p14:creationId xmlns:p14="http://schemas.microsoft.com/office/powerpoint/2010/main" val="4053377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 projet pour l’enfant mais aussi toute sa famille… qui rassemble les élèves d’une classe qui les met en relation avec ceux d’autres classes, qui met en relation des enfants d’un secteur (si inscription individuelle) voire sur un département… une région! Cela dépend également de l’échelle du pilotage…</a:t>
            </a:r>
          </a:p>
          <a:p>
            <a:r>
              <a:rPr lang="fr-FR" dirty="0"/>
              <a:t>Ce projet peut aussi être conçu par les enfants (enfant auteur, organisateur en plus d’acteur…)</a:t>
            </a:r>
          </a:p>
        </p:txBody>
      </p:sp>
      <p:sp>
        <p:nvSpPr>
          <p:cNvPr id="4" name="Espace réservé du numéro de diapositive 3"/>
          <p:cNvSpPr>
            <a:spLocks noGrp="1"/>
          </p:cNvSpPr>
          <p:nvPr>
            <p:ph type="sldNum" sz="quarter" idx="5"/>
          </p:nvPr>
        </p:nvSpPr>
        <p:spPr/>
        <p:txBody>
          <a:bodyPr/>
          <a:lstStyle/>
          <a:p>
            <a:fld id="{43330EB8-8E08-4E0B-8290-B119D1D99941}" type="slidenum">
              <a:rPr lang="fr-FR" smtClean="0"/>
              <a:t>3</a:t>
            </a:fld>
            <a:endParaRPr lang="fr-FR"/>
          </a:p>
        </p:txBody>
      </p:sp>
    </p:spTree>
    <p:extLst>
      <p:ext uri="{BB962C8B-B14F-4D97-AF65-F5344CB8AC3E}">
        <p14:creationId xmlns:p14="http://schemas.microsoft.com/office/powerpoint/2010/main" val="748882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 activités liées à celle conduites habituellement en classe à partir d’APS complémentaires à l’EPS et en lien avec les dimensions de santé, citoyenneté, artistiques et culturelles développées dans les parcours. Attention aux dérives d’activités décrochées … type hygiénistes, ludiques kermesse…</a:t>
            </a:r>
          </a:p>
        </p:txBody>
      </p:sp>
      <p:sp>
        <p:nvSpPr>
          <p:cNvPr id="4" name="Espace réservé du numéro de diapositive 3"/>
          <p:cNvSpPr>
            <a:spLocks noGrp="1"/>
          </p:cNvSpPr>
          <p:nvPr>
            <p:ph type="sldNum" sz="quarter" idx="5"/>
          </p:nvPr>
        </p:nvSpPr>
        <p:spPr/>
        <p:txBody>
          <a:bodyPr/>
          <a:lstStyle/>
          <a:p>
            <a:fld id="{43330EB8-8E08-4E0B-8290-B119D1D99941}" type="slidenum">
              <a:rPr lang="fr-FR" smtClean="0"/>
              <a:t>4</a:t>
            </a:fld>
            <a:endParaRPr lang="fr-FR"/>
          </a:p>
        </p:txBody>
      </p:sp>
    </p:spTree>
    <p:extLst>
      <p:ext uri="{BB962C8B-B14F-4D97-AF65-F5344CB8AC3E}">
        <p14:creationId xmlns:p14="http://schemas.microsoft.com/office/powerpoint/2010/main" val="2423068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préparation des activités qui seront à réaliser pendant la E-rencontre est indispensable.</a:t>
            </a:r>
            <a:r>
              <a:rPr lang="fr-FR" baseline="0" dirty="0"/>
              <a:t> Elle peut être faite lors des activités quotidiennes qui sont proposées.</a:t>
            </a:r>
          </a:p>
          <a:p>
            <a:r>
              <a:rPr lang="fr-FR" baseline="0" dirty="0"/>
              <a:t>Les 3 temps de la rencontre sont à formaliser et doivent exister. Marquer le début, la fin… et favoriser même à distance la convivialité!</a:t>
            </a:r>
            <a:endParaRPr lang="fr-FR" dirty="0"/>
          </a:p>
        </p:txBody>
      </p:sp>
      <p:sp>
        <p:nvSpPr>
          <p:cNvPr id="4" name="Espace réservé du numéro de diapositive 3"/>
          <p:cNvSpPr>
            <a:spLocks noGrp="1"/>
          </p:cNvSpPr>
          <p:nvPr>
            <p:ph type="sldNum" sz="quarter" idx="10"/>
          </p:nvPr>
        </p:nvSpPr>
        <p:spPr/>
        <p:txBody>
          <a:bodyPr/>
          <a:lstStyle/>
          <a:p>
            <a:fld id="{43330EB8-8E08-4E0B-8290-B119D1D99941}" type="slidenum">
              <a:rPr lang="fr-FR" smtClean="0"/>
              <a:t>5</a:t>
            </a:fld>
            <a:endParaRPr lang="fr-FR"/>
          </a:p>
        </p:txBody>
      </p:sp>
    </p:spTree>
    <p:extLst>
      <p:ext uri="{BB962C8B-B14F-4D97-AF65-F5344CB8AC3E}">
        <p14:creationId xmlns:p14="http://schemas.microsoft.com/office/powerpoint/2010/main" val="2551434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L’élargissement à la famille de la rencontre nécessite</a:t>
            </a:r>
            <a:r>
              <a:rPr lang="fr-FR" baseline="0" dirty="0"/>
              <a:t> des précautions. Les adultes ne sont pas forcément des sportifs </a:t>
            </a:r>
            <a:r>
              <a:rPr lang="fr-FR" baseline="0" dirty="0" err="1"/>
              <a:t>aguéris</a:t>
            </a:r>
            <a:r>
              <a:rPr lang="fr-FR" baseline="0" dirty="0"/>
              <a:t>… attention à leur implication et à la nécessité d’un échauffement, d’une préparation conséquente. Plus largement cela nous questionne aussi sur la sécurisation de le rencontre, sur la dimension juridique.</a:t>
            </a:r>
            <a:endParaRPr lang="fr-FR" dirty="0"/>
          </a:p>
        </p:txBody>
      </p:sp>
      <p:sp>
        <p:nvSpPr>
          <p:cNvPr id="4" name="Espace réservé du numéro de diapositive 3"/>
          <p:cNvSpPr>
            <a:spLocks noGrp="1"/>
          </p:cNvSpPr>
          <p:nvPr>
            <p:ph type="sldNum" sz="quarter" idx="10"/>
          </p:nvPr>
        </p:nvSpPr>
        <p:spPr/>
        <p:txBody>
          <a:bodyPr/>
          <a:lstStyle/>
          <a:p>
            <a:fld id="{43330EB8-8E08-4E0B-8290-B119D1D99941}" type="slidenum">
              <a:rPr lang="fr-FR" smtClean="0"/>
              <a:t>6</a:t>
            </a:fld>
            <a:endParaRPr lang="fr-FR"/>
          </a:p>
        </p:txBody>
      </p:sp>
    </p:spTree>
    <p:extLst>
      <p:ext uri="{BB962C8B-B14F-4D97-AF65-F5344CB8AC3E}">
        <p14:creationId xmlns:p14="http://schemas.microsoft.com/office/powerpoint/2010/main" val="2845522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E-rencontre doit être également un espace pour que l’enfant puisse exprimer des ressentis. Les réglettes sont nos outils pour avant d’agir et après l’activité recueillir les notions de plaisir, d’effort ou encore de progrès</a:t>
            </a:r>
          </a:p>
          <a:p>
            <a:r>
              <a:rPr lang="fr-FR" dirty="0"/>
              <a:t>Les débats sont à formaliser: philo (remue-méninges) et associatifs. </a:t>
            </a:r>
          </a:p>
          <a:p>
            <a:r>
              <a:rPr lang="fr-FR" dirty="0"/>
              <a:t>Une communication avec tous</a:t>
            </a:r>
            <a:r>
              <a:rPr lang="fr-FR" baseline="0" dirty="0"/>
              <a:t> les participants, membres des familles </a:t>
            </a:r>
            <a:r>
              <a:rPr lang="fr-FR" dirty="0"/>
              <a:t>est également</a:t>
            </a:r>
            <a:r>
              <a:rPr lang="fr-FR" baseline="0" dirty="0"/>
              <a:t> à prendre en considération.</a:t>
            </a:r>
            <a:endParaRPr lang="fr-FR" dirty="0"/>
          </a:p>
        </p:txBody>
      </p:sp>
      <p:sp>
        <p:nvSpPr>
          <p:cNvPr id="4" name="Espace réservé du numéro de diapositive 3"/>
          <p:cNvSpPr>
            <a:spLocks noGrp="1"/>
          </p:cNvSpPr>
          <p:nvPr>
            <p:ph type="sldNum" sz="quarter" idx="5"/>
          </p:nvPr>
        </p:nvSpPr>
        <p:spPr/>
        <p:txBody>
          <a:bodyPr/>
          <a:lstStyle/>
          <a:p>
            <a:fld id="{43330EB8-8E08-4E0B-8290-B119D1D99941}" type="slidenum">
              <a:rPr lang="fr-FR" smtClean="0"/>
              <a:t>7</a:t>
            </a:fld>
            <a:endParaRPr lang="fr-FR"/>
          </a:p>
        </p:txBody>
      </p:sp>
    </p:spTree>
    <p:extLst>
      <p:ext uri="{BB962C8B-B14F-4D97-AF65-F5344CB8AC3E}">
        <p14:creationId xmlns:p14="http://schemas.microsoft.com/office/powerpoint/2010/main" val="1499593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3 perspectives de travail, de projet. Au niveau</a:t>
            </a:r>
            <a:r>
              <a:rPr lang="fr-FR" baseline="0" dirty="0"/>
              <a:t> national, invitation à une présentation aux départements de cette nouvelle forme de rencontre avec une adoption d’un cadre commun </a:t>
            </a:r>
            <a:r>
              <a:rPr lang="fr-FR" baseline="0" dirty="0" err="1"/>
              <a:t>ré-affirmé</a:t>
            </a:r>
            <a:r>
              <a:rPr lang="fr-FR" baseline="0" dirty="0"/>
              <a:t>.</a:t>
            </a:r>
          </a:p>
          <a:p>
            <a:r>
              <a:rPr lang="fr-FR" baseline="0" dirty="0"/>
              <a:t>Constitution d’un GT pour poursuivre l’organisation des ressources, des actions conduites pour une banque partagée, pour construire un projet</a:t>
            </a:r>
          </a:p>
          <a:p>
            <a:r>
              <a:rPr lang="fr-FR" dirty="0"/>
              <a:t>qui fédère le mouvement et « termine » cette année scolaire si</a:t>
            </a:r>
            <a:r>
              <a:rPr lang="fr-FR" baseline="0" dirty="0"/>
              <a:t> particulière!</a:t>
            </a:r>
            <a:endParaRPr lang="fr-FR" dirty="0"/>
          </a:p>
        </p:txBody>
      </p:sp>
      <p:sp>
        <p:nvSpPr>
          <p:cNvPr id="4" name="Espace réservé du numéro de diapositive 3"/>
          <p:cNvSpPr>
            <a:spLocks noGrp="1"/>
          </p:cNvSpPr>
          <p:nvPr>
            <p:ph type="sldNum" sz="quarter" idx="10"/>
          </p:nvPr>
        </p:nvSpPr>
        <p:spPr/>
        <p:txBody>
          <a:bodyPr/>
          <a:lstStyle/>
          <a:p>
            <a:fld id="{43330EB8-8E08-4E0B-8290-B119D1D99941}" type="slidenum">
              <a:rPr lang="fr-FR" smtClean="0"/>
              <a:t>8</a:t>
            </a:fld>
            <a:endParaRPr lang="fr-FR"/>
          </a:p>
        </p:txBody>
      </p:sp>
    </p:spTree>
    <p:extLst>
      <p:ext uri="{BB962C8B-B14F-4D97-AF65-F5344CB8AC3E}">
        <p14:creationId xmlns:p14="http://schemas.microsoft.com/office/powerpoint/2010/main" val="3104833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B8FA90-68F6-455D-B9B5-ECF861514736}" type="datetimeFigureOut">
              <a:rPr lang="fr-FR" smtClean="0"/>
              <a:pPr/>
              <a:t>10/06/2020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3AF48D6-524B-4C8B-8530-0B1483178C2A}" type="slidenum">
              <a:rPr lang="fr-FR" smtClean="0"/>
              <a:pPr/>
              <a:t>‹N°›</a:t>
            </a:fld>
            <a:endParaRPr lang="fr-FR"/>
          </a:p>
        </p:txBody>
      </p:sp>
      <p:sp>
        <p:nvSpPr>
          <p:cNvPr id="9" name="Espace réservé du numéro de diapositive 5"/>
          <p:cNvSpPr txBox="1">
            <a:spLocks/>
          </p:cNvSpPr>
          <p:nvPr userDrawn="1"/>
        </p:nvSpPr>
        <p:spPr>
          <a:xfrm>
            <a:off x="6457950" y="6356351"/>
            <a:ext cx="20574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D1CB7A6-5907-442C-BBFC-BEA47F0D57EA}" type="slidenum">
              <a:rPr lang="fr-FR" smtClean="0"/>
              <a:pPr>
                <a:defRPr/>
              </a:pPr>
              <a:t>‹N°›</a:t>
            </a:fld>
            <a:endParaRPr lang="fr-FR"/>
          </a:p>
        </p:txBody>
      </p:sp>
      <p:pic>
        <p:nvPicPr>
          <p:cNvPr id="12" name="Imag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84" y="-5434"/>
            <a:ext cx="692966" cy="6840000"/>
          </a:xfrm>
          <a:prstGeom prst="rect">
            <a:avLst/>
          </a:prstGeom>
        </p:spPr>
      </p:pic>
      <p:pic>
        <p:nvPicPr>
          <p:cNvPr id="2" name="Imag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81963" y="1"/>
            <a:ext cx="960002" cy="1104002"/>
          </a:xfrm>
          <a:prstGeom prst="rect">
            <a:avLst/>
          </a:prstGeom>
        </p:spPr>
      </p:pic>
      <p:pic>
        <p:nvPicPr>
          <p:cNvPr id="3" name="Imag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97456" y="6401886"/>
            <a:ext cx="1046544" cy="456114"/>
          </a:xfrm>
          <a:prstGeom prst="rect">
            <a:avLst/>
          </a:prstGeom>
        </p:spPr>
      </p:pic>
    </p:spTree>
    <p:extLst>
      <p:ext uri="{BB962C8B-B14F-4D97-AF65-F5344CB8AC3E}">
        <p14:creationId xmlns:p14="http://schemas.microsoft.com/office/powerpoint/2010/main" val="304732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B8FA90-68F6-455D-B9B5-ECF861514736}" type="datetimeFigureOut">
              <a:rPr lang="fr-FR" smtClean="0"/>
              <a:pPr/>
              <a:t>10/06/2020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3AF48D6-524B-4C8B-8530-0B1483178C2A}" type="slidenum">
              <a:rPr lang="fr-FR" smtClean="0"/>
              <a:pPr/>
              <a:t>‹N°›</a:t>
            </a:fld>
            <a:endParaRPr lang="fr-FR"/>
          </a:p>
        </p:txBody>
      </p:sp>
    </p:spTree>
    <p:extLst>
      <p:ext uri="{BB962C8B-B14F-4D97-AF65-F5344CB8AC3E}">
        <p14:creationId xmlns:p14="http://schemas.microsoft.com/office/powerpoint/2010/main" val="1770922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B8FA90-68F6-455D-B9B5-ECF861514736}" type="datetimeFigureOut">
              <a:rPr lang="fr-FR" smtClean="0"/>
              <a:pPr/>
              <a:t>10/06/2020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3AF48D6-524B-4C8B-8530-0B1483178C2A}" type="slidenum">
              <a:rPr lang="fr-FR" smtClean="0"/>
              <a:pPr/>
              <a:t>‹N°›</a:t>
            </a:fld>
            <a:endParaRPr lang="fr-FR"/>
          </a:p>
        </p:txBody>
      </p:sp>
    </p:spTree>
    <p:extLst>
      <p:ext uri="{BB962C8B-B14F-4D97-AF65-F5344CB8AC3E}">
        <p14:creationId xmlns:p14="http://schemas.microsoft.com/office/powerpoint/2010/main" val="456780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B8FA90-68F6-455D-B9B5-ECF861514736}" type="datetimeFigureOut">
              <a:rPr lang="fr-FR" smtClean="0"/>
              <a:pPr/>
              <a:t>10/06/2020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3AF48D6-524B-4C8B-8530-0B1483178C2A}" type="slidenum">
              <a:rPr lang="fr-FR" smtClean="0"/>
              <a:pPr/>
              <a:t>‹N°›</a:t>
            </a:fld>
            <a:endParaRPr lang="fr-FR"/>
          </a:p>
        </p:txBody>
      </p:sp>
    </p:spTree>
    <p:extLst>
      <p:ext uri="{BB962C8B-B14F-4D97-AF65-F5344CB8AC3E}">
        <p14:creationId xmlns:p14="http://schemas.microsoft.com/office/powerpoint/2010/main" val="6700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EB8FA90-68F6-455D-B9B5-ECF861514736}" type="datetimeFigureOut">
              <a:rPr lang="fr-FR" smtClean="0"/>
              <a:pPr/>
              <a:t>10/06/2020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3AF48D6-524B-4C8B-8530-0B1483178C2A}" type="slidenum">
              <a:rPr lang="fr-FR" smtClean="0"/>
              <a:pPr/>
              <a:t>‹N°›</a:t>
            </a:fld>
            <a:endParaRPr lang="fr-FR"/>
          </a:p>
        </p:txBody>
      </p:sp>
    </p:spTree>
    <p:extLst>
      <p:ext uri="{BB962C8B-B14F-4D97-AF65-F5344CB8AC3E}">
        <p14:creationId xmlns:p14="http://schemas.microsoft.com/office/powerpoint/2010/main" val="305309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EB8FA90-68F6-455D-B9B5-ECF861514736}" type="datetimeFigureOut">
              <a:rPr lang="fr-FR" smtClean="0"/>
              <a:pPr/>
              <a:t>10/06/2020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3AF48D6-524B-4C8B-8530-0B1483178C2A}" type="slidenum">
              <a:rPr lang="fr-FR" smtClean="0"/>
              <a:pPr/>
              <a:t>‹N°›</a:t>
            </a:fld>
            <a:endParaRPr lang="fr-FR"/>
          </a:p>
        </p:txBody>
      </p:sp>
    </p:spTree>
    <p:extLst>
      <p:ext uri="{BB962C8B-B14F-4D97-AF65-F5344CB8AC3E}">
        <p14:creationId xmlns:p14="http://schemas.microsoft.com/office/powerpoint/2010/main" val="410304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EB8FA90-68F6-455D-B9B5-ECF861514736}" type="datetimeFigureOut">
              <a:rPr lang="fr-FR" smtClean="0"/>
              <a:pPr/>
              <a:t>10/06/2020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3AF48D6-524B-4C8B-8530-0B1483178C2A}" type="slidenum">
              <a:rPr lang="fr-FR" smtClean="0"/>
              <a:pPr/>
              <a:t>‹N°›</a:t>
            </a:fld>
            <a:endParaRPr lang="fr-FR"/>
          </a:p>
        </p:txBody>
      </p:sp>
    </p:spTree>
    <p:extLst>
      <p:ext uri="{BB962C8B-B14F-4D97-AF65-F5344CB8AC3E}">
        <p14:creationId xmlns:p14="http://schemas.microsoft.com/office/powerpoint/2010/main" val="152087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EB8FA90-68F6-455D-B9B5-ECF861514736}" type="datetimeFigureOut">
              <a:rPr lang="fr-FR" smtClean="0"/>
              <a:pPr/>
              <a:t>10/06/2020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3AF48D6-524B-4C8B-8530-0B1483178C2A}" type="slidenum">
              <a:rPr lang="fr-FR" smtClean="0"/>
              <a:pPr/>
              <a:t>‹N°›</a:t>
            </a:fld>
            <a:endParaRPr lang="fr-FR"/>
          </a:p>
        </p:txBody>
      </p:sp>
    </p:spTree>
    <p:extLst>
      <p:ext uri="{BB962C8B-B14F-4D97-AF65-F5344CB8AC3E}">
        <p14:creationId xmlns:p14="http://schemas.microsoft.com/office/powerpoint/2010/main" val="421661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8FA90-68F6-455D-B9B5-ECF861514736}" type="datetimeFigureOut">
              <a:rPr lang="fr-FR" smtClean="0"/>
              <a:pPr/>
              <a:t>10/06/2020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3AF48D6-524B-4C8B-8530-0B1483178C2A}" type="slidenum">
              <a:rPr lang="fr-FR" smtClean="0"/>
              <a:pPr/>
              <a:t>‹N°›</a:t>
            </a:fld>
            <a:endParaRPr lang="fr-FR"/>
          </a:p>
        </p:txBody>
      </p:sp>
    </p:spTree>
    <p:extLst>
      <p:ext uri="{BB962C8B-B14F-4D97-AF65-F5344CB8AC3E}">
        <p14:creationId xmlns:p14="http://schemas.microsoft.com/office/powerpoint/2010/main" val="153619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FEB8FA90-68F6-455D-B9B5-ECF861514736}" type="datetimeFigureOut">
              <a:rPr lang="fr-FR" smtClean="0"/>
              <a:pPr/>
              <a:t>10/06/2020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3AF48D6-524B-4C8B-8530-0B1483178C2A}" type="slidenum">
              <a:rPr lang="fr-FR" smtClean="0"/>
              <a:pPr/>
              <a:t>‹N°›</a:t>
            </a:fld>
            <a:endParaRPr lang="fr-FR"/>
          </a:p>
        </p:txBody>
      </p:sp>
    </p:spTree>
    <p:extLst>
      <p:ext uri="{BB962C8B-B14F-4D97-AF65-F5344CB8AC3E}">
        <p14:creationId xmlns:p14="http://schemas.microsoft.com/office/powerpoint/2010/main" val="361816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FEB8FA90-68F6-455D-B9B5-ECF861514736}" type="datetimeFigureOut">
              <a:rPr lang="fr-FR" smtClean="0"/>
              <a:pPr/>
              <a:t>10/06/2020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3AF48D6-524B-4C8B-8530-0B1483178C2A}" type="slidenum">
              <a:rPr lang="fr-FR" smtClean="0"/>
              <a:pPr/>
              <a:t>‹N°›</a:t>
            </a:fld>
            <a:endParaRPr lang="fr-FR"/>
          </a:p>
        </p:txBody>
      </p:sp>
    </p:spTree>
    <p:extLst>
      <p:ext uri="{BB962C8B-B14F-4D97-AF65-F5344CB8AC3E}">
        <p14:creationId xmlns:p14="http://schemas.microsoft.com/office/powerpoint/2010/main" val="31269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8FA90-68F6-455D-B9B5-ECF861514736}" type="datetimeFigureOut">
              <a:rPr lang="fr-FR" smtClean="0"/>
              <a:pPr/>
              <a:t>10/06/2020</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F48D6-524B-4C8B-8530-0B1483178C2A}" type="slidenum">
              <a:rPr lang="fr-FR" smtClean="0"/>
              <a:pPr/>
              <a:t>‹N°›</a:t>
            </a:fld>
            <a:endParaRPr lang="fr-FR"/>
          </a:p>
        </p:txBody>
      </p:sp>
    </p:spTree>
    <p:extLst>
      <p:ext uri="{BB962C8B-B14F-4D97-AF65-F5344CB8AC3E}">
        <p14:creationId xmlns:p14="http://schemas.microsoft.com/office/powerpoint/2010/main" val="3265107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1104900" y="2506382"/>
            <a:ext cx="7772400" cy="4351618"/>
          </a:xfrm>
        </p:spPr>
        <p:txBody>
          <a:bodyPr>
            <a:normAutofit fontScale="90000"/>
          </a:bodyPr>
          <a:lstStyle/>
          <a:p>
            <a:pPr algn="ctr">
              <a:defRPr/>
            </a:pPr>
            <a:r>
              <a:rPr lang="fr-FR" sz="9800" dirty="0">
                <a:solidFill>
                  <a:srgbClr val="FA9625"/>
                </a:solidFill>
                <a:latin typeface="Bauhaus" pitchFamily="2" charset="0"/>
                <a:cs typeface="Times New Roman" pitchFamily="18" charset="0"/>
              </a:rPr>
              <a:t>E-Rencontre</a:t>
            </a:r>
            <a:br>
              <a:rPr lang="fr-FR" sz="9800" dirty="0">
                <a:solidFill>
                  <a:srgbClr val="FA9625"/>
                </a:solidFill>
                <a:latin typeface="Bauhaus" pitchFamily="2" charset="0"/>
                <a:cs typeface="Times New Roman" pitchFamily="18" charset="0"/>
              </a:rPr>
            </a:br>
            <a:r>
              <a:rPr lang="fr-FR" sz="9800" dirty="0">
                <a:solidFill>
                  <a:srgbClr val="FA9625"/>
                </a:solidFill>
                <a:latin typeface="Bauhaus" pitchFamily="2" charset="0"/>
                <a:cs typeface="Times New Roman" pitchFamily="18" charset="0"/>
              </a:rPr>
              <a:t>Sportive</a:t>
            </a:r>
            <a:br>
              <a:rPr lang="fr-FR" sz="9800" dirty="0">
                <a:solidFill>
                  <a:srgbClr val="FA9625"/>
                </a:solidFill>
                <a:latin typeface="Bauhaus" pitchFamily="2" charset="0"/>
                <a:cs typeface="Times New Roman" pitchFamily="18" charset="0"/>
              </a:rPr>
            </a:br>
            <a:r>
              <a:rPr lang="fr-FR" sz="9800" dirty="0">
                <a:solidFill>
                  <a:srgbClr val="FA9625"/>
                </a:solidFill>
                <a:latin typeface="Bauhaus" pitchFamily="2" charset="0"/>
                <a:cs typeface="Times New Roman" pitchFamily="18" charset="0"/>
              </a:rPr>
              <a:t>Associative</a:t>
            </a:r>
            <a:br>
              <a:rPr lang="fr-FR" sz="9600" dirty="0">
                <a:solidFill>
                  <a:srgbClr val="FA9625"/>
                </a:solidFill>
                <a:latin typeface="Bauhaus 93" panose="04030905020B02020C02" pitchFamily="82" charset="0"/>
              </a:rPr>
            </a:br>
            <a:br>
              <a:rPr lang="fr-FR" dirty="0">
                <a:solidFill>
                  <a:schemeClr val="bg1">
                    <a:lumMod val="50000"/>
                  </a:schemeClr>
                </a:solidFill>
                <a:latin typeface="Gill Sans MT" pitchFamily="34" charset="0"/>
                <a:cs typeface="Times New Roman" pitchFamily="18" charset="0"/>
                <a:sym typeface="Wingdings 2" pitchFamily="18" charset="2"/>
              </a:rPr>
            </a:br>
            <a:endParaRPr lang="fr-FR" dirty="0"/>
          </a:p>
        </p:txBody>
      </p:sp>
      <p:pic>
        <p:nvPicPr>
          <p:cNvPr id="1026" name="Picture 2" descr="E-Rencontre USEP">
            <a:extLst>
              <a:ext uri="{FF2B5EF4-FFF2-40B4-BE49-F238E27FC236}">
                <a16:creationId xmlns:a16="http://schemas.microsoft.com/office/drawing/2014/main" id="{A3280E2E-E859-417E-A64E-E93AE0C059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900" y="201460"/>
            <a:ext cx="3467100"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792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787400" y="127001"/>
            <a:ext cx="7772400" cy="1269999"/>
          </a:xfrm>
        </p:spPr>
        <p:txBody>
          <a:bodyPr>
            <a:normAutofit fontScale="90000"/>
          </a:bodyPr>
          <a:lstStyle/>
          <a:p>
            <a:pPr>
              <a:lnSpc>
                <a:spcPct val="100000"/>
              </a:lnSpc>
              <a:defRPr/>
            </a:pPr>
            <a:br>
              <a:rPr lang="fr-FR" sz="9600" dirty="0">
                <a:solidFill>
                  <a:srgbClr val="FA9625"/>
                </a:solidFill>
                <a:latin typeface="Bauhaus 93" panose="04030905020B02020C02" pitchFamily="82" charset="0"/>
              </a:rPr>
            </a:br>
            <a:endParaRPr lang="fr-FR" sz="1400" dirty="0"/>
          </a:p>
        </p:txBody>
      </p:sp>
      <p:pic>
        <p:nvPicPr>
          <p:cNvPr id="3" name="Image 2"/>
          <p:cNvPicPr>
            <a:picLocks noChangeAspect="1"/>
          </p:cNvPicPr>
          <p:nvPr/>
        </p:nvPicPr>
        <p:blipFill>
          <a:blip r:embed="rId3"/>
          <a:stretch>
            <a:fillRect/>
          </a:stretch>
        </p:blipFill>
        <p:spPr>
          <a:xfrm>
            <a:off x="2632410" y="1369949"/>
            <a:ext cx="4414921" cy="4301717"/>
          </a:xfrm>
          <a:prstGeom prst="rect">
            <a:avLst/>
          </a:prstGeom>
        </p:spPr>
      </p:pic>
      <p:sp>
        <p:nvSpPr>
          <p:cNvPr id="15" name="Rectangle à coins arrondis 14"/>
          <p:cNvSpPr/>
          <p:nvPr/>
        </p:nvSpPr>
        <p:spPr>
          <a:xfrm>
            <a:off x="5437106" y="994138"/>
            <a:ext cx="3031239" cy="1858899"/>
          </a:xfrm>
          <a:prstGeom prst="roundRect">
            <a:avLst/>
          </a:prstGeom>
          <a:ln>
            <a:solidFill>
              <a:srgbClr val="00AEEE"/>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t" anchorCtr="0">
            <a:noAutofit/>
          </a:bodyPr>
          <a:lstStyle/>
          <a:p>
            <a:pPr marL="0" lvl="1" algn="r" defTabSz="622300">
              <a:lnSpc>
                <a:spcPct val="90000"/>
              </a:lnSpc>
              <a:spcBef>
                <a:spcPct val="0"/>
              </a:spcBef>
              <a:spcAft>
                <a:spcPct val="15000"/>
              </a:spcAft>
            </a:pPr>
            <a:r>
              <a:rPr lang="fr-FR" sz="2000" kern="1200" dirty="0">
                <a:solidFill>
                  <a:srgbClr val="00AEEE"/>
                </a:solidFill>
              </a:rPr>
              <a:t>Pratique complémentaire de l’EPS</a:t>
            </a:r>
          </a:p>
          <a:p>
            <a:pPr marL="0" lvl="1" algn="r" defTabSz="622300">
              <a:lnSpc>
                <a:spcPct val="90000"/>
              </a:lnSpc>
              <a:spcBef>
                <a:spcPct val="0"/>
              </a:spcBef>
              <a:spcAft>
                <a:spcPct val="15000"/>
              </a:spcAft>
            </a:pPr>
            <a:r>
              <a:rPr lang="fr-FR" sz="2000" dirty="0">
                <a:solidFill>
                  <a:srgbClr val="00AEEE"/>
                </a:solidFill>
              </a:rPr>
              <a:t>Ancrée dans </a:t>
            </a:r>
          </a:p>
          <a:p>
            <a:pPr marL="0" lvl="1" algn="r" defTabSz="622300">
              <a:lnSpc>
                <a:spcPct val="90000"/>
              </a:lnSpc>
              <a:spcBef>
                <a:spcPct val="0"/>
              </a:spcBef>
              <a:spcAft>
                <a:spcPct val="15000"/>
              </a:spcAft>
            </a:pPr>
            <a:r>
              <a:rPr lang="fr-FR" sz="2000" dirty="0">
                <a:solidFill>
                  <a:srgbClr val="00AEEE"/>
                </a:solidFill>
              </a:rPr>
              <a:t>les parcours </a:t>
            </a:r>
          </a:p>
          <a:p>
            <a:pPr marL="0" lvl="1" algn="r" defTabSz="622300">
              <a:lnSpc>
                <a:spcPct val="90000"/>
              </a:lnSpc>
              <a:spcBef>
                <a:spcPct val="0"/>
              </a:spcBef>
              <a:spcAft>
                <a:spcPct val="15000"/>
              </a:spcAft>
            </a:pPr>
            <a:r>
              <a:rPr lang="fr-FR" sz="1400" dirty="0">
                <a:solidFill>
                  <a:srgbClr val="00AEEE"/>
                </a:solidFill>
              </a:rPr>
              <a:t>artistique et culturel, </a:t>
            </a:r>
          </a:p>
          <a:p>
            <a:pPr marL="0" lvl="1" algn="r" defTabSz="622300">
              <a:lnSpc>
                <a:spcPct val="90000"/>
              </a:lnSpc>
              <a:spcBef>
                <a:spcPct val="0"/>
              </a:spcBef>
              <a:spcAft>
                <a:spcPct val="15000"/>
              </a:spcAft>
            </a:pPr>
            <a:r>
              <a:rPr lang="fr-FR" sz="1400" dirty="0">
                <a:solidFill>
                  <a:srgbClr val="00AEEE"/>
                </a:solidFill>
              </a:rPr>
              <a:t>citoyen, santé</a:t>
            </a:r>
            <a:r>
              <a:rPr lang="fr-FR" sz="1400" kern="1200" dirty="0">
                <a:solidFill>
                  <a:srgbClr val="00AEEE"/>
                </a:solidFill>
              </a:rPr>
              <a:t> </a:t>
            </a:r>
          </a:p>
        </p:txBody>
      </p:sp>
      <p:sp>
        <p:nvSpPr>
          <p:cNvPr id="16" name="Rectangle à coins arrondis 15"/>
          <p:cNvSpPr/>
          <p:nvPr/>
        </p:nvSpPr>
        <p:spPr>
          <a:xfrm>
            <a:off x="5874896" y="3406723"/>
            <a:ext cx="2416510" cy="1471944"/>
          </a:xfrm>
          <a:prstGeom prst="roundRect">
            <a:avLst/>
          </a:prstGeom>
          <a:ln>
            <a:solidFill>
              <a:srgbClr val="FA9829"/>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t" anchorCtr="0">
            <a:noAutofit/>
          </a:bodyPr>
          <a:lstStyle/>
          <a:p>
            <a:pPr marL="0" lvl="1" algn="r" defTabSz="622300">
              <a:lnSpc>
                <a:spcPct val="90000"/>
              </a:lnSpc>
              <a:spcBef>
                <a:spcPct val="0"/>
              </a:spcBef>
              <a:spcAft>
                <a:spcPct val="15000"/>
              </a:spcAft>
            </a:pPr>
            <a:r>
              <a:rPr lang="fr-FR" sz="2000" dirty="0">
                <a:solidFill>
                  <a:srgbClr val="FA9829"/>
                </a:solidFill>
              </a:rPr>
              <a:t>Avant</a:t>
            </a:r>
          </a:p>
          <a:p>
            <a:pPr marL="0" lvl="1" algn="r" defTabSz="622300">
              <a:lnSpc>
                <a:spcPct val="90000"/>
              </a:lnSpc>
              <a:spcBef>
                <a:spcPct val="0"/>
              </a:spcBef>
              <a:spcAft>
                <a:spcPct val="15000"/>
              </a:spcAft>
            </a:pPr>
            <a:r>
              <a:rPr lang="fr-FR" sz="2000" kern="1200" dirty="0">
                <a:solidFill>
                  <a:srgbClr val="FA9829"/>
                </a:solidFill>
              </a:rPr>
              <a:t>Pendant</a:t>
            </a:r>
          </a:p>
          <a:p>
            <a:pPr marL="0" lvl="1" algn="r" defTabSz="622300">
              <a:lnSpc>
                <a:spcPct val="90000"/>
              </a:lnSpc>
              <a:spcBef>
                <a:spcPct val="0"/>
              </a:spcBef>
              <a:spcAft>
                <a:spcPct val="15000"/>
              </a:spcAft>
            </a:pPr>
            <a:r>
              <a:rPr lang="fr-FR" sz="2000" dirty="0">
                <a:solidFill>
                  <a:srgbClr val="FA9829"/>
                </a:solidFill>
              </a:rPr>
              <a:t>Après</a:t>
            </a:r>
          </a:p>
          <a:p>
            <a:pPr marL="0" lvl="1" algn="r" defTabSz="622300">
              <a:lnSpc>
                <a:spcPct val="90000"/>
              </a:lnSpc>
              <a:spcBef>
                <a:spcPct val="0"/>
              </a:spcBef>
              <a:spcAft>
                <a:spcPct val="15000"/>
              </a:spcAft>
            </a:pPr>
            <a:r>
              <a:rPr lang="fr-FR" sz="2000" kern="1200" dirty="0">
                <a:solidFill>
                  <a:srgbClr val="FA9829"/>
                </a:solidFill>
              </a:rPr>
              <a:t>Accueil, fin</a:t>
            </a:r>
          </a:p>
        </p:txBody>
      </p:sp>
      <p:sp>
        <p:nvSpPr>
          <p:cNvPr id="17" name="Rectangle à coins arrondis 16"/>
          <p:cNvSpPr/>
          <p:nvPr/>
        </p:nvSpPr>
        <p:spPr>
          <a:xfrm>
            <a:off x="3338892" y="5364826"/>
            <a:ext cx="2867024" cy="1046518"/>
          </a:xfrm>
          <a:prstGeom prst="roundRect">
            <a:avLst/>
          </a:prstGeom>
          <a:ln>
            <a:solidFill>
              <a:srgbClr val="F42D2E"/>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t" anchorCtr="0">
            <a:noAutofit/>
          </a:bodyPr>
          <a:lstStyle/>
          <a:p>
            <a:pPr marL="0" lvl="1" algn="ctr" defTabSz="622300">
              <a:lnSpc>
                <a:spcPct val="90000"/>
              </a:lnSpc>
              <a:spcBef>
                <a:spcPct val="0"/>
              </a:spcBef>
              <a:spcAft>
                <a:spcPct val="15000"/>
              </a:spcAft>
            </a:pPr>
            <a:endParaRPr lang="fr-FR" sz="800" kern="1200" dirty="0">
              <a:solidFill>
                <a:srgbClr val="F42D2E"/>
              </a:solidFill>
            </a:endParaRPr>
          </a:p>
          <a:p>
            <a:pPr marL="0" lvl="1" algn="ctr" defTabSz="622300">
              <a:lnSpc>
                <a:spcPct val="90000"/>
              </a:lnSpc>
              <a:spcBef>
                <a:spcPct val="0"/>
              </a:spcBef>
              <a:spcAft>
                <a:spcPct val="15000"/>
              </a:spcAft>
            </a:pPr>
            <a:r>
              <a:rPr lang="fr-FR" sz="2000" dirty="0">
                <a:solidFill>
                  <a:srgbClr val="F42D2E"/>
                </a:solidFill>
              </a:rPr>
              <a:t>Adaptée </a:t>
            </a:r>
          </a:p>
          <a:p>
            <a:pPr marL="0" lvl="1" algn="ctr" defTabSz="622300">
              <a:lnSpc>
                <a:spcPct val="90000"/>
              </a:lnSpc>
              <a:spcBef>
                <a:spcPct val="0"/>
              </a:spcBef>
              <a:spcAft>
                <a:spcPct val="15000"/>
              </a:spcAft>
            </a:pPr>
            <a:r>
              <a:rPr lang="fr-FR" sz="2000" dirty="0">
                <a:solidFill>
                  <a:srgbClr val="F42D2E"/>
                </a:solidFill>
              </a:rPr>
              <a:t>aux singularités</a:t>
            </a:r>
            <a:endParaRPr lang="fr-FR" sz="2000" kern="1200" dirty="0">
              <a:solidFill>
                <a:srgbClr val="F42D2E"/>
              </a:solidFill>
            </a:endParaRPr>
          </a:p>
        </p:txBody>
      </p:sp>
      <p:sp>
        <p:nvSpPr>
          <p:cNvPr id="18" name="Rectangle à coins arrondis 17"/>
          <p:cNvSpPr/>
          <p:nvPr/>
        </p:nvSpPr>
        <p:spPr>
          <a:xfrm>
            <a:off x="787650" y="3689405"/>
            <a:ext cx="2198604" cy="1079993"/>
          </a:xfrm>
          <a:prstGeom prst="roundRect">
            <a:avLst/>
          </a:prstGeom>
          <a:ln>
            <a:solidFill>
              <a:srgbClr val="A2CF64"/>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t" anchorCtr="0">
            <a:noAutofit/>
          </a:bodyPr>
          <a:lstStyle/>
          <a:p>
            <a:pPr marL="0" lvl="1" defTabSz="622300">
              <a:lnSpc>
                <a:spcPct val="90000"/>
              </a:lnSpc>
              <a:spcBef>
                <a:spcPct val="0"/>
              </a:spcBef>
            </a:pPr>
            <a:r>
              <a:rPr lang="fr-FR" sz="2000" dirty="0">
                <a:solidFill>
                  <a:srgbClr val="A2CF64"/>
                </a:solidFill>
              </a:rPr>
              <a:t>Pour que l’enfant </a:t>
            </a:r>
          </a:p>
          <a:p>
            <a:pPr marL="0" lvl="1" defTabSz="622300">
              <a:lnSpc>
                <a:spcPct val="90000"/>
              </a:lnSpc>
              <a:spcBef>
                <a:spcPct val="0"/>
              </a:spcBef>
            </a:pPr>
            <a:r>
              <a:rPr lang="fr-FR" sz="2000" dirty="0">
                <a:solidFill>
                  <a:srgbClr val="A2CF64"/>
                </a:solidFill>
              </a:rPr>
              <a:t>échange et  qu’il ait toute sa place</a:t>
            </a:r>
            <a:endParaRPr lang="fr-FR" sz="2000" kern="1200" dirty="0">
              <a:solidFill>
                <a:srgbClr val="A2CF64"/>
              </a:solidFill>
            </a:endParaRPr>
          </a:p>
        </p:txBody>
      </p:sp>
      <p:sp>
        <p:nvSpPr>
          <p:cNvPr id="19" name="Rectangle à coins arrondis 18"/>
          <p:cNvSpPr/>
          <p:nvPr/>
        </p:nvSpPr>
        <p:spPr>
          <a:xfrm>
            <a:off x="833579" y="1054103"/>
            <a:ext cx="2804696" cy="1509499"/>
          </a:xfrm>
          <a:prstGeom prst="roundRect">
            <a:avLst/>
          </a:prstGeom>
          <a:ln>
            <a:solidFill>
              <a:srgbClr val="8F9092"/>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t" anchorCtr="0">
            <a:noAutofit/>
          </a:bodyPr>
          <a:lstStyle/>
          <a:p>
            <a:pPr marL="0" lvl="1" defTabSz="622300">
              <a:lnSpc>
                <a:spcPct val="90000"/>
              </a:lnSpc>
              <a:spcBef>
                <a:spcPct val="0"/>
              </a:spcBef>
              <a:spcAft>
                <a:spcPct val="15000"/>
              </a:spcAft>
            </a:pPr>
            <a:r>
              <a:rPr lang="fr-FR" sz="2000" dirty="0">
                <a:solidFill>
                  <a:srgbClr val="8F9092"/>
                </a:solidFill>
              </a:rPr>
              <a:t>Conçue</a:t>
            </a:r>
          </a:p>
          <a:p>
            <a:pPr marL="0" lvl="1" defTabSz="622300">
              <a:lnSpc>
                <a:spcPct val="90000"/>
              </a:lnSpc>
              <a:spcBef>
                <a:spcPct val="0"/>
              </a:spcBef>
              <a:spcAft>
                <a:spcPct val="15000"/>
              </a:spcAft>
            </a:pPr>
            <a:r>
              <a:rPr lang="fr-FR" sz="2000" dirty="0">
                <a:solidFill>
                  <a:srgbClr val="8F9092"/>
                </a:solidFill>
              </a:rPr>
              <a:t>	par l’enfant</a:t>
            </a:r>
          </a:p>
          <a:p>
            <a:pPr marL="0" lvl="1" defTabSz="622300">
              <a:lnSpc>
                <a:spcPct val="90000"/>
              </a:lnSpc>
              <a:spcBef>
                <a:spcPct val="0"/>
              </a:spcBef>
              <a:spcAft>
                <a:spcPct val="15000"/>
              </a:spcAft>
            </a:pPr>
            <a:r>
              <a:rPr lang="fr-FR" sz="2000" dirty="0">
                <a:solidFill>
                  <a:srgbClr val="8F9092"/>
                </a:solidFill>
              </a:rPr>
              <a:t>	pour l’enfant</a:t>
            </a:r>
          </a:p>
          <a:p>
            <a:pPr marL="0" lvl="1" defTabSz="622300">
              <a:lnSpc>
                <a:spcPct val="90000"/>
              </a:lnSpc>
              <a:spcBef>
                <a:spcPct val="0"/>
              </a:spcBef>
              <a:spcAft>
                <a:spcPct val="15000"/>
              </a:spcAft>
            </a:pPr>
            <a:r>
              <a:rPr lang="fr-FR" sz="2000" dirty="0">
                <a:solidFill>
                  <a:srgbClr val="8F9092"/>
                </a:solidFill>
              </a:rPr>
              <a:t>	pour la famille</a:t>
            </a:r>
          </a:p>
        </p:txBody>
      </p:sp>
      <p:sp>
        <p:nvSpPr>
          <p:cNvPr id="20" name="Rectangle 19"/>
          <p:cNvSpPr/>
          <p:nvPr/>
        </p:nvSpPr>
        <p:spPr>
          <a:xfrm>
            <a:off x="749299" y="44304"/>
            <a:ext cx="7035800" cy="1231106"/>
          </a:xfrm>
          <a:prstGeom prst="rect">
            <a:avLst/>
          </a:prstGeom>
        </p:spPr>
        <p:txBody>
          <a:bodyPr wrap="square">
            <a:spAutoFit/>
          </a:bodyPr>
          <a:lstStyle/>
          <a:p>
            <a:r>
              <a:rPr lang="fr-FR" sz="3600" dirty="0">
                <a:solidFill>
                  <a:srgbClr val="FA9625"/>
                </a:solidFill>
                <a:latin typeface="Bauhaus" pitchFamily="2" charset="0"/>
                <a:cs typeface="Times New Roman" pitchFamily="18" charset="0"/>
              </a:rPr>
              <a:t>La E-rencontre sportive associative</a:t>
            </a:r>
          </a:p>
          <a:p>
            <a:r>
              <a:rPr lang="fr-FR" sz="2000" dirty="0">
                <a:solidFill>
                  <a:schemeClr val="bg1">
                    <a:lumMod val="50000"/>
                  </a:schemeClr>
                </a:solidFill>
                <a:latin typeface="Gill Sans MT" pitchFamily="34" charset="0"/>
                <a:cs typeface="Times New Roman" pitchFamily="18" charset="0"/>
                <a:sym typeface="Wingdings 2" pitchFamily="18" charset="2"/>
              </a:rPr>
              <a:t>Définition</a:t>
            </a:r>
            <a:endParaRPr lang="fr-FR" sz="2000" dirty="0">
              <a:solidFill>
                <a:srgbClr val="FA9625"/>
              </a:solidFill>
              <a:latin typeface="Bauhaus 93" panose="04030905020B02020C02" pitchFamily="82" charset="0"/>
              <a:cs typeface="Times New Roman" pitchFamily="18" charset="0"/>
            </a:endParaRPr>
          </a:p>
          <a:p>
            <a:endParaRPr lang="fr-FR" dirty="0"/>
          </a:p>
        </p:txBody>
      </p:sp>
      <p:sp>
        <p:nvSpPr>
          <p:cNvPr id="6" name="ZoneTexte 5"/>
          <p:cNvSpPr txBox="1"/>
          <p:nvPr/>
        </p:nvSpPr>
        <p:spPr>
          <a:xfrm>
            <a:off x="4987592" y="1943117"/>
            <a:ext cx="1435099" cy="707886"/>
          </a:xfrm>
          <a:prstGeom prst="rect">
            <a:avLst/>
          </a:prstGeom>
          <a:noFill/>
        </p:spPr>
        <p:txBody>
          <a:bodyPr wrap="square" rtlCol="0">
            <a:spAutoFit/>
          </a:bodyPr>
          <a:lstStyle/>
          <a:p>
            <a:pPr algn="ctr"/>
            <a:r>
              <a:rPr lang="fr-FR" sz="2000" dirty="0">
                <a:solidFill>
                  <a:schemeClr val="bg1"/>
                </a:solidFill>
                <a:latin typeface="Bauhaus" pitchFamily="2" charset="0"/>
              </a:rPr>
              <a:t>SPORT PARCOURS</a:t>
            </a:r>
          </a:p>
        </p:txBody>
      </p:sp>
      <p:sp>
        <p:nvSpPr>
          <p:cNvPr id="9" name="ZoneTexte 8"/>
          <p:cNvSpPr txBox="1"/>
          <p:nvPr/>
        </p:nvSpPr>
        <p:spPr>
          <a:xfrm rot="18800235">
            <a:off x="5445731" y="3896868"/>
            <a:ext cx="1520371" cy="400110"/>
          </a:xfrm>
          <a:prstGeom prst="rect">
            <a:avLst/>
          </a:prstGeom>
          <a:noFill/>
        </p:spPr>
        <p:txBody>
          <a:bodyPr wrap="square" rtlCol="0">
            <a:spAutoFit/>
          </a:bodyPr>
          <a:lstStyle/>
          <a:p>
            <a:pPr algn="ctr"/>
            <a:r>
              <a:rPr lang="fr-FR" sz="2000" dirty="0">
                <a:solidFill>
                  <a:schemeClr val="bg1"/>
                </a:solidFill>
                <a:latin typeface="Bauhaus" pitchFamily="2" charset="0"/>
              </a:rPr>
              <a:t>RENCONTRE</a:t>
            </a:r>
          </a:p>
        </p:txBody>
      </p:sp>
      <p:sp>
        <p:nvSpPr>
          <p:cNvPr id="10" name="ZoneTexte 9"/>
          <p:cNvSpPr txBox="1"/>
          <p:nvPr/>
        </p:nvSpPr>
        <p:spPr>
          <a:xfrm>
            <a:off x="4038600" y="4914900"/>
            <a:ext cx="1500102" cy="400110"/>
          </a:xfrm>
          <a:prstGeom prst="rect">
            <a:avLst/>
          </a:prstGeom>
          <a:noFill/>
        </p:spPr>
        <p:txBody>
          <a:bodyPr wrap="square" rtlCol="0">
            <a:spAutoFit/>
          </a:bodyPr>
          <a:lstStyle/>
          <a:p>
            <a:pPr algn="ctr"/>
            <a:r>
              <a:rPr lang="fr-FR" sz="2000" dirty="0">
                <a:solidFill>
                  <a:schemeClr val="bg1"/>
                </a:solidFill>
                <a:latin typeface="Bauhaus" pitchFamily="2" charset="0"/>
              </a:rPr>
              <a:t>INCLUSION</a:t>
            </a:r>
          </a:p>
        </p:txBody>
      </p:sp>
      <p:sp>
        <p:nvSpPr>
          <p:cNvPr id="11" name="ZoneTexte 10"/>
          <p:cNvSpPr txBox="1"/>
          <p:nvPr/>
        </p:nvSpPr>
        <p:spPr>
          <a:xfrm rot="3443884">
            <a:off x="2834978" y="3896868"/>
            <a:ext cx="1242261" cy="400110"/>
          </a:xfrm>
          <a:prstGeom prst="rect">
            <a:avLst/>
          </a:prstGeom>
          <a:noFill/>
        </p:spPr>
        <p:txBody>
          <a:bodyPr wrap="square" rtlCol="0">
            <a:spAutoFit/>
          </a:bodyPr>
          <a:lstStyle/>
          <a:p>
            <a:pPr algn="ctr"/>
            <a:r>
              <a:rPr lang="fr-FR" sz="2000" dirty="0">
                <a:solidFill>
                  <a:schemeClr val="bg1"/>
                </a:solidFill>
                <a:latin typeface="Bauhaus" pitchFamily="2" charset="0"/>
              </a:rPr>
              <a:t>ENFANTS</a:t>
            </a:r>
          </a:p>
        </p:txBody>
      </p:sp>
      <p:sp>
        <p:nvSpPr>
          <p:cNvPr id="12" name="ZoneTexte 11"/>
          <p:cNvSpPr txBox="1"/>
          <p:nvPr/>
        </p:nvSpPr>
        <p:spPr>
          <a:xfrm>
            <a:off x="3263900" y="2171700"/>
            <a:ext cx="1435100" cy="400110"/>
          </a:xfrm>
          <a:prstGeom prst="rect">
            <a:avLst/>
          </a:prstGeom>
          <a:noFill/>
        </p:spPr>
        <p:txBody>
          <a:bodyPr wrap="square" rtlCol="0">
            <a:spAutoFit/>
          </a:bodyPr>
          <a:lstStyle/>
          <a:p>
            <a:pPr algn="ctr"/>
            <a:r>
              <a:rPr lang="fr-FR" sz="2000" dirty="0">
                <a:solidFill>
                  <a:schemeClr val="bg1"/>
                </a:solidFill>
                <a:latin typeface="Bauhaus" pitchFamily="2" charset="0"/>
              </a:rPr>
              <a:t>PROJET</a:t>
            </a:r>
          </a:p>
        </p:txBody>
      </p:sp>
      <p:sp>
        <p:nvSpPr>
          <p:cNvPr id="7" name="Rectangle 6"/>
          <p:cNvSpPr/>
          <p:nvPr/>
        </p:nvSpPr>
        <p:spPr>
          <a:xfrm>
            <a:off x="3941228" y="2974893"/>
            <a:ext cx="1797287" cy="1200329"/>
          </a:xfrm>
          <a:prstGeom prst="rect">
            <a:avLst/>
          </a:prstGeom>
        </p:spPr>
        <p:txBody>
          <a:bodyPr wrap="none">
            <a:spAutoFit/>
          </a:bodyPr>
          <a:lstStyle/>
          <a:p>
            <a:pPr algn="ctr"/>
            <a:r>
              <a:rPr lang="fr-FR" sz="2400" dirty="0">
                <a:solidFill>
                  <a:srgbClr val="FA9625"/>
                </a:solidFill>
                <a:latin typeface="Bauhaus 93" panose="04030905020B02020C02" pitchFamily="82" charset="0"/>
                <a:cs typeface="Times New Roman" pitchFamily="18" charset="0"/>
              </a:rPr>
              <a:t>E-rencontre </a:t>
            </a:r>
          </a:p>
          <a:p>
            <a:pPr algn="ctr"/>
            <a:r>
              <a:rPr lang="fr-FR" sz="2400" dirty="0">
                <a:solidFill>
                  <a:srgbClr val="FA9625"/>
                </a:solidFill>
                <a:latin typeface="Bauhaus 93" panose="04030905020B02020C02" pitchFamily="82" charset="0"/>
                <a:cs typeface="Times New Roman" pitchFamily="18" charset="0"/>
              </a:rPr>
              <a:t>sportive </a:t>
            </a:r>
          </a:p>
          <a:p>
            <a:pPr algn="ctr"/>
            <a:r>
              <a:rPr lang="fr-FR" sz="2400" dirty="0">
                <a:solidFill>
                  <a:srgbClr val="FA9625"/>
                </a:solidFill>
                <a:latin typeface="Bauhaus 93" panose="04030905020B02020C02" pitchFamily="82" charset="0"/>
                <a:cs typeface="Times New Roman" pitchFamily="18" charset="0"/>
              </a:rPr>
              <a:t>associative</a:t>
            </a:r>
          </a:p>
        </p:txBody>
      </p:sp>
    </p:spTree>
    <p:extLst>
      <p:ext uri="{BB962C8B-B14F-4D97-AF65-F5344CB8AC3E}">
        <p14:creationId xmlns:p14="http://schemas.microsoft.com/office/powerpoint/2010/main" val="134288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6" grpId="0"/>
      <p:bldP spid="9"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787400" y="127001"/>
            <a:ext cx="7772400" cy="1269999"/>
          </a:xfrm>
        </p:spPr>
        <p:txBody>
          <a:bodyPr>
            <a:normAutofit fontScale="90000"/>
          </a:bodyPr>
          <a:lstStyle/>
          <a:p>
            <a:pPr>
              <a:lnSpc>
                <a:spcPct val="100000"/>
              </a:lnSpc>
              <a:defRPr/>
            </a:pPr>
            <a:br>
              <a:rPr lang="fr-FR" sz="9600" dirty="0">
                <a:solidFill>
                  <a:srgbClr val="FA9625"/>
                </a:solidFill>
                <a:latin typeface="Bauhaus 93" panose="04030905020B02020C02" pitchFamily="82" charset="0"/>
              </a:rPr>
            </a:br>
            <a:endParaRPr lang="fr-FR" sz="1400" dirty="0"/>
          </a:p>
        </p:txBody>
      </p:sp>
      <p:pic>
        <p:nvPicPr>
          <p:cNvPr id="3" name="Image 2"/>
          <p:cNvPicPr>
            <a:picLocks noChangeAspect="1"/>
          </p:cNvPicPr>
          <p:nvPr/>
        </p:nvPicPr>
        <p:blipFill>
          <a:blip r:embed="rId3"/>
          <a:stretch>
            <a:fillRect/>
          </a:stretch>
        </p:blipFill>
        <p:spPr>
          <a:xfrm>
            <a:off x="1157514" y="1168797"/>
            <a:ext cx="2066590" cy="2013600"/>
          </a:xfrm>
          <a:prstGeom prst="rect">
            <a:avLst/>
          </a:prstGeom>
        </p:spPr>
      </p:pic>
      <p:sp>
        <p:nvSpPr>
          <p:cNvPr id="19" name="Rectangle à coins arrondis 18"/>
          <p:cNvSpPr/>
          <p:nvPr/>
        </p:nvSpPr>
        <p:spPr>
          <a:xfrm>
            <a:off x="894257" y="3241059"/>
            <a:ext cx="2804696" cy="1526883"/>
          </a:xfrm>
          <a:prstGeom prst="roundRect">
            <a:avLst/>
          </a:prstGeom>
          <a:ln>
            <a:solidFill>
              <a:srgbClr val="8F9092"/>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t" anchorCtr="0">
            <a:noAutofit/>
          </a:bodyPr>
          <a:lstStyle/>
          <a:p>
            <a:pPr marL="0" lvl="1" defTabSz="622300">
              <a:lnSpc>
                <a:spcPct val="90000"/>
              </a:lnSpc>
              <a:spcBef>
                <a:spcPct val="0"/>
              </a:spcBef>
              <a:spcAft>
                <a:spcPct val="15000"/>
              </a:spcAft>
            </a:pPr>
            <a:r>
              <a:rPr lang="fr-FR" sz="2000" dirty="0">
                <a:solidFill>
                  <a:srgbClr val="8F9092"/>
                </a:solidFill>
              </a:rPr>
              <a:t>Conçu</a:t>
            </a:r>
          </a:p>
          <a:p>
            <a:pPr marL="0" lvl="1" defTabSz="622300">
              <a:lnSpc>
                <a:spcPct val="90000"/>
              </a:lnSpc>
              <a:spcBef>
                <a:spcPct val="0"/>
              </a:spcBef>
              <a:spcAft>
                <a:spcPct val="15000"/>
              </a:spcAft>
            </a:pPr>
            <a:r>
              <a:rPr lang="fr-FR" sz="2000" dirty="0">
                <a:solidFill>
                  <a:srgbClr val="8F9092"/>
                </a:solidFill>
              </a:rPr>
              <a:t>	par l’enfant</a:t>
            </a:r>
          </a:p>
          <a:p>
            <a:pPr marL="0" lvl="1" defTabSz="622300">
              <a:lnSpc>
                <a:spcPct val="90000"/>
              </a:lnSpc>
              <a:spcBef>
                <a:spcPct val="0"/>
              </a:spcBef>
              <a:spcAft>
                <a:spcPct val="15000"/>
              </a:spcAft>
            </a:pPr>
            <a:r>
              <a:rPr lang="fr-FR" sz="2000" dirty="0">
                <a:solidFill>
                  <a:srgbClr val="8F9092"/>
                </a:solidFill>
              </a:rPr>
              <a:t>	pour l’enfant</a:t>
            </a:r>
          </a:p>
          <a:p>
            <a:pPr marL="0" lvl="1" defTabSz="622300">
              <a:lnSpc>
                <a:spcPct val="90000"/>
              </a:lnSpc>
              <a:spcBef>
                <a:spcPct val="0"/>
              </a:spcBef>
              <a:spcAft>
                <a:spcPct val="15000"/>
              </a:spcAft>
            </a:pPr>
            <a:r>
              <a:rPr lang="fr-FR" sz="2000" dirty="0">
                <a:solidFill>
                  <a:srgbClr val="8F9092"/>
                </a:solidFill>
              </a:rPr>
              <a:t>	pour la famille</a:t>
            </a:r>
          </a:p>
        </p:txBody>
      </p:sp>
      <p:sp>
        <p:nvSpPr>
          <p:cNvPr id="20" name="Rectangle 19"/>
          <p:cNvSpPr/>
          <p:nvPr/>
        </p:nvSpPr>
        <p:spPr>
          <a:xfrm>
            <a:off x="749298" y="44304"/>
            <a:ext cx="7237187" cy="1477328"/>
          </a:xfrm>
          <a:prstGeom prst="rect">
            <a:avLst/>
          </a:prstGeom>
        </p:spPr>
        <p:txBody>
          <a:bodyPr wrap="square">
            <a:spAutoFit/>
          </a:bodyPr>
          <a:lstStyle/>
          <a:p>
            <a:pPr algn="r"/>
            <a:r>
              <a:rPr lang="fr-FR" sz="3600" dirty="0">
                <a:solidFill>
                  <a:srgbClr val="FA9625"/>
                </a:solidFill>
                <a:latin typeface="Bauhaus" pitchFamily="2" charset="0"/>
                <a:cs typeface="Times New Roman" pitchFamily="18" charset="0"/>
              </a:rPr>
              <a:t>La E-rencontre sportive associative : </a:t>
            </a:r>
            <a:r>
              <a:rPr lang="fr-FR" sz="3600" dirty="0">
                <a:solidFill>
                  <a:schemeClr val="bg1">
                    <a:lumMod val="50000"/>
                  </a:schemeClr>
                </a:solidFill>
                <a:latin typeface="Bauhaus" pitchFamily="2" charset="0"/>
                <a:cs typeface="Times New Roman" pitchFamily="18" charset="0"/>
              </a:rPr>
              <a:t>un projet partagé</a:t>
            </a:r>
          </a:p>
          <a:p>
            <a:endParaRPr lang="fr-FR" dirty="0"/>
          </a:p>
        </p:txBody>
      </p:sp>
      <p:sp>
        <p:nvSpPr>
          <p:cNvPr id="12" name="ZoneTexte 11"/>
          <p:cNvSpPr txBox="1"/>
          <p:nvPr/>
        </p:nvSpPr>
        <p:spPr>
          <a:xfrm>
            <a:off x="1081312" y="1455663"/>
            <a:ext cx="1435100" cy="307777"/>
          </a:xfrm>
          <a:prstGeom prst="rect">
            <a:avLst/>
          </a:prstGeom>
          <a:noFill/>
        </p:spPr>
        <p:txBody>
          <a:bodyPr wrap="square" rtlCol="0">
            <a:spAutoFit/>
          </a:bodyPr>
          <a:lstStyle/>
          <a:p>
            <a:pPr algn="ctr"/>
            <a:r>
              <a:rPr lang="fr-FR" sz="1400" dirty="0">
                <a:solidFill>
                  <a:schemeClr val="bg1"/>
                </a:solidFill>
                <a:latin typeface="Bauhaus" pitchFamily="2" charset="0"/>
              </a:rPr>
              <a:t>PROJET</a:t>
            </a:r>
          </a:p>
        </p:txBody>
      </p:sp>
      <p:sp>
        <p:nvSpPr>
          <p:cNvPr id="7" name="Rectangle 6"/>
          <p:cNvSpPr/>
          <p:nvPr/>
        </p:nvSpPr>
        <p:spPr>
          <a:xfrm>
            <a:off x="1695320" y="1852431"/>
            <a:ext cx="990977" cy="646331"/>
          </a:xfrm>
          <a:prstGeom prst="rect">
            <a:avLst/>
          </a:prstGeom>
        </p:spPr>
        <p:txBody>
          <a:bodyPr wrap="none">
            <a:spAutoFit/>
          </a:bodyPr>
          <a:lstStyle/>
          <a:p>
            <a:pPr algn="ctr"/>
            <a:r>
              <a:rPr lang="fr-FR" sz="1200" dirty="0">
                <a:solidFill>
                  <a:srgbClr val="FA9625"/>
                </a:solidFill>
                <a:latin typeface="Bauhaus 93" panose="04030905020B02020C02" pitchFamily="82" charset="0"/>
                <a:cs typeface="Times New Roman" pitchFamily="18" charset="0"/>
              </a:rPr>
              <a:t>E-rencontre </a:t>
            </a:r>
          </a:p>
          <a:p>
            <a:pPr algn="ctr"/>
            <a:r>
              <a:rPr lang="fr-FR" sz="1200" dirty="0">
                <a:solidFill>
                  <a:srgbClr val="FA9625"/>
                </a:solidFill>
                <a:latin typeface="Bauhaus 93" panose="04030905020B02020C02" pitchFamily="82" charset="0"/>
                <a:cs typeface="Times New Roman" pitchFamily="18" charset="0"/>
              </a:rPr>
              <a:t>sportive </a:t>
            </a:r>
          </a:p>
          <a:p>
            <a:pPr algn="ctr"/>
            <a:r>
              <a:rPr lang="fr-FR" sz="1200" dirty="0">
                <a:solidFill>
                  <a:srgbClr val="FA9625"/>
                </a:solidFill>
                <a:latin typeface="Bauhaus 93" panose="04030905020B02020C02" pitchFamily="82" charset="0"/>
                <a:cs typeface="Times New Roman" pitchFamily="18" charset="0"/>
              </a:rPr>
              <a:t>associative</a:t>
            </a:r>
          </a:p>
        </p:txBody>
      </p:sp>
      <p:sp>
        <p:nvSpPr>
          <p:cNvPr id="4" name="Rectangle 3">
            <a:extLst>
              <a:ext uri="{FF2B5EF4-FFF2-40B4-BE49-F238E27FC236}">
                <a16:creationId xmlns:a16="http://schemas.microsoft.com/office/drawing/2014/main" id="{C3D6B8D9-FF0D-463B-9498-53987D6B6B2D}"/>
              </a:ext>
            </a:extLst>
          </p:cNvPr>
          <p:cNvSpPr/>
          <p:nvPr/>
        </p:nvSpPr>
        <p:spPr>
          <a:xfrm>
            <a:off x="3842657" y="1168797"/>
            <a:ext cx="5049156" cy="4994957"/>
          </a:xfrm>
          <a:prstGeom prst="rect">
            <a:avLst/>
          </a:prstGeom>
        </p:spPr>
        <p:txBody>
          <a:bodyPr wrap="square">
            <a:spAutoFit/>
          </a:bodyPr>
          <a:lstStyle/>
          <a:p>
            <a:pPr marL="453390" indent="-226695">
              <a:lnSpc>
                <a:spcPct val="115000"/>
              </a:lnSpc>
              <a:spcAft>
                <a:spcPts val="1000"/>
              </a:spcAft>
            </a:pPr>
            <a:r>
              <a:rPr lang="fr-FR" dirty="0">
                <a:ea typeface="Calibri" panose="020F0502020204030204" pitchFamily="34" charset="0"/>
                <a:cs typeface="Times New Roman" panose="02020603050405020304" pitchFamily="18" charset="0"/>
              </a:rPr>
              <a:t>Objectifs: </a:t>
            </a:r>
          </a:p>
          <a:p>
            <a:pPr marL="342900" lvl="0" indent="-342900">
              <a:lnSpc>
                <a:spcPct val="115000"/>
              </a:lnSpc>
              <a:spcAft>
                <a:spcPts val="0"/>
              </a:spcAft>
              <a:buFont typeface="Calibri" panose="020F0502020204030204" pitchFamily="34" charset="0"/>
              <a:buChar char="-"/>
            </a:pPr>
            <a:r>
              <a:rPr lang="fr-FR" dirty="0">
                <a:ea typeface="Calibri" panose="020F0502020204030204" pitchFamily="34" charset="0"/>
                <a:cs typeface="Times New Roman" panose="02020603050405020304" pitchFamily="18" charset="0"/>
              </a:rPr>
              <a:t>Poursuivre l’activité physique </a:t>
            </a:r>
          </a:p>
          <a:p>
            <a:pPr marL="342900" lvl="0" indent="-342900">
              <a:lnSpc>
                <a:spcPct val="115000"/>
              </a:lnSpc>
              <a:spcAft>
                <a:spcPts val="0"/>
              </a:spcAft>
              <a:buFont typeface="Calibri" panose="020F0502020204030204" pitchFamily="34" charset="0"/>
              <a:buChar char="-"/>
            </a:pPr>
            <a:r>
              <a:rPr lang="fr-FR" dirty="0">
                <a:ea typeface="Calibri" panose="020F0502020204030204" pitchFamily="34" charset="0"/>
                <a:cs typeface="Times New Roman" panose="02020603050405020304" pitchFamily="18" charset="0"/>
              </a:rPr>
              <a:t>Garder le contact entre les enfants de la classe, entre ceux des classes participantes</a:t>
            </a:r>
          </a:p>
          <a:p>
            <a:pPr marL="342900" lvl="0" indent="-342900">
              <a:lnSpc>
                <a:spcPct val="115000"/>
              </a:lnSpc>
              <a:spcAft>
                <a:spcPts val="0"/>
              </a:spcAft>
              <a:buFont typeface="Calibri" panose="020F0502020204030204" pitchFamily="34" charset="0"/>
              <a:buChar char="-"/>
            </a:pPr>
            <a:endParaRPr lang="fr-FR" dirty="0">
              <a:ea typeface="Calibri" panose="020F0502020204030204" pitchFamily="34" charset="0"/>
              <a:cs typeface="Times New Roman" panose="02020603050405020304" pitchFamily="18" charset="0"/>
            </a:endParaRPr>
          </a:p>
          <a:p>
            <a:pPr lvl="0">
              <a:lnSpc>
                <a:spcPct val="115000"/>
              </a:lnSpc>
              <a:spcAft>
                <a:spcPts val="0"/>
              </a:spcAft>
            </a:pPr>
            <a:r>
              <a:rPr lang="fr-FR" dirty="0">
                <a:ea typeface="Calibri" panose="020F0502020204030204" pitchFamily="34" charset="0"/>
                <a:cs typeface="Times New Roman" panose="02020603050405020304" pitchFamily="18" charset="0"/>
              </a:rPr>
              <a:t>Des rencontres </a:t>
            </a:r>
            <a:r>
              <a:rPr lang="fr-FR" b="1" dirty="0">
                <a:ea typeface="Calibri" panose="020F0502020204030204" pitchFamily="34" charset="0"/>
                <a:cs typeface="Times New Roman" panose="02020603050405020304" pitchFamily="18" charset="0"/>
              </a:rPr>
              <a:t>pour tous les âges </a:t>
            </a:r>
            <a:r>
              <a:rPr lang="fr-FR" dirty="0">
                <a:ea typeface="Calibri" panose="020F0502020204030204" pitchFamily="34" charset="0"/>
                <a:cs typeface="Times New Roman" panose="02020603050405020304" pitchFamily="18" charset="0"/>
              </a:rPr>
              <a:t>afin de:</a:t>
            </a:r>
          </a:p>
          <a:p>
            <a:pPr marL="342900" lvl="0" indent="-342900">
              <a:lnSpc>
                <a:spcPct val="115000"/>
              </a:lnSpc>
              <a:spcAft>
                <a:spcPts val="600"/>
              </a:spcAft>
              <a:buFont typeface="Calibri" panose="020F0502020204030204" pitchFamily="34" charset="0"/>
              <a:buChar char="-"/>
            </a:pPr>
            <a:r>
              <a:rPr lang="fr-FR" b="1" dirty="0">
                <a:ea typeface="Calibri" panose="020F0502020204030204" pitchFamily="34" charset="0"/>
                <a:cs typeface="Times New Roman" panose="02020603050405020304" pitchFamily="18" charset="0"/>
              </a:rPr>
              <a:t>S’opposer</a:t>
            </a:r>
            <a:r>
              <a:rPr lang="fr-FR" dirty="0">
                <a:ea typeface="Calibri" panose="020F0502020204030204" pitchFamily="34" charset="0"/>
                <a:cs typeface="Times New Roman" panose="02020603050405020304" pitchFamily="18" charset="0"/>
              </a:rPr>
              <a:t> à distance : vivre une rencontre virtuelle où chaque participant va apporter des points pour sa classe et son association d’école. </a:t>
            </a:r>
          </a:p>
          <a:p>
            <a:pPr marL="342900" lvl="0" indent="-342900">
              <a:lnSpc>
                <a:spcPct val="115000"/>
              </a:lnSpc>
              <a:spcAft>
                <a:spcPts val="600"/>
              </a:spcAft>
              <a:buFont typeface="Calibri" panose="020F0502020204030204" pitchFamily="34" charset="0"/>
              <a:buChar char="-"/>
            </a:pPr>
            <a:r>
              <a:rPr lang="fr-FR" b="1" dirty="0">
                <a:ea typeface="Calibri" panose="020F0502020204030204" pitchFamily="34" charset="0"/>
                <a:cs typeface="Times New Roman" panose="02020603050405020304" pitchFamily="18" charset="0"/>
              </a:rPr>
              <a:t>Coopérer</a:t>
            </a:r>
            <a:r>
              <a:rPr lang="fr-FR" dirty="0">
                <a:ea typeface="Calibri" panose="020F0502020204030204" pitchFamily="34" charset="0"/>
                <a:cs typeface="Times New Roman" panose="02020603050405020304" pitchFamily="18" charset="0"/>
              </a:rPr>
              <a:t> : réaliser une performance collective en additionnant les performances individuelles.</a:t>
            </a:r>
          </a:p>
          <a:p>
            <a:pPr marL="342900" lvl="0" indent="-342900">
              <a:lnSpc>
                <a:spcPct val="115000"/>
              </a:lnSpc>
              <a:spcAft>
                <a:spcPts val="1000"/>
              </a:spcAft>
              <a:buFont typeface="Calibri" panose="020F0502020204030204" pitchFamily="34" charset="0"/>
              <a:buChar char="-"/>
            </a:pPr>
            <a:r>
              <a:rPr lang="fr-FR" b="1" dirty="0">
                <a:ea typeface="Calibri" panose="020F0502020204030204" pitchFamily="34" charset="0"/>
                <a:cs typeface="Times New Roman" panose="02020603050405020304" pitchFamily="18" charset="0"/>
              </a:rPr>
              <a:t>Donner à voir </a:t>
            </a:r>
            <a:r>
              <a:rPr lang="fr-FR" dirty="0">
                <a:ea typeface="Calibri" panose="020F0502020204030204" pitchFamily="34" charset="0"/>
                <a:cs typeface="Times New Roman" panose="02020603050405020304" pitchFamily="18" charset="0"/>
              </a:rPr>
              <a:t>une réalisation à partir de consignes formalisées…</a:t>
            </a:r>
          </a:p>
          <a:p>
            <a:pPr marL="342900" lvl="0" indent="-342900">
              <a:lnSpc>
                <a:spcPct val="115000"/>
              </a:lnSpc>
              <a:spcAft>
                <a:spcPts val="1000"/>
              </a:spcAft>
              <a:buFont typeface="Calibri" panose="020F0502020204030204" pitchFamily="34" charset="0"/>
              <a:buChar char="-"/>
            </a:pPr>
            <a:endParaRPr lang="fr-FR" dirty="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72E6648-B884-4F99-9471-81E353E54306}"/>
              </a:ext>
            </a:extLst>
          </p:cNvPr>
          <p:cNvSpPr/>
          <p:nvPr/>
        </p:nvSpPr>
        <p:spPr>
          <a:xfrm>
            <a:off x="1081312" y="5917333"/>
            <a:ext cx="7665358" cy="392159"/>
          </a:xfrm>
          <a:prstGeom prst="rect">
            <a:avLst/>
          </a:prstGeom>
          <a:ln w="28575">
            <a:solidFill>
              <a:srgbClr val="F7982B"/>
            </a:solidFill>
          </a:ln>
        </p:spPr>
        <p:txBody>
          <a:bodyPr wrap="square">
            <a:spAutoFit/>
          </a:bodyPr>
          <a:lstStyle/>
          <a:p>
            <a:pPr marL="453390" indent="-226695">
              <a:lnSpc>
                <a:spcPct val="115000"/>
              </a:lnSpc>
              <a:spcAft>
                <a:spcPts val="1000"/>
              </a:spcAft>
            </a:pPr>
            <a:r>
              <a:rPr lang="fr-FR" b="1" u="sng" dirty="0">
                <a:solidFill>
                  <a:srgbClr val="F7982B"/>
                </a:solidFill>
                <a:latin typeface="Calibri" panose="020F0502020204030204" pitchFamily="34" charset="0"/>
                <a:ea typeface="Calibri" panose="020F0502020204030204" pitchFamily="34" charset="0"/>
                <a:cs typeface="Times New Roman" panose="02020603050405020304" pitchFamily="18" charset="0"/>
              </a:rPr>
              <a:t>But : </a:t>
            </a:r>
            <a:r>
              <a:rPr lang="fr-FR" dirty="0">
                <a:latin typeface="Calibri" panose="020F0502020204030204" pitchFamily="34" charset="0"/>
                <a:ea typeface="Calibri" panose="020F0502020204030204" pitchFamily="34" charset="0"/>
                <a:cs typeface="Times New Roman" panose="02020603050405020304" pitchFamily="18" charset="0"/>
              </a:rPr>
              <a:t>Faire vivre les valeurs, le partage, la solidarité et le bien-être de tous !</a:t>
            </a:r>
          </a:p>
        </p:txBody>
      </p:sp>
    </p:spTree>
    <p:extLst>
      <p:ext uri="{BB962C8B-B14F-4D97-AF65-F5344CB8AC3E}">
        <p14:creationId xmlns:p14="http://schemas.microsoft.com/office/powerpoint/2010/main" val="311173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787400" y="127001"/>
            <a:ext cx="7772400" cy="1269999"/>
          </a:xfrm>
        </p:spPr>
        <p:txBody>
          <a:bodyPr>
            <a:normAutofit fontScale="90000"/>
          </a:bodyPr>
          <a:lstStyle/>
          <a:p>
            <a:pPr>
              <a:lnSpc>
                <a:spcPct val="100000"/>
              </a:lnSpc>
              <a:defRPr/>
            </a:pPr>
            <a:br>
              <a:rPr lang="fr-FR" sz="9600" dirty="0">
                <a:solidFill>
                  <a:srgbClr val="FA9625"/>
                </a:solidFill>
                <a:latin typeface="Bauhaus 93" panose="04030905020B02020C02" pitchFamily="82" charset="0"/>
              </a:rPr>
            </a:br>
            <a:endParaRPr lang="fr-FR" sz="1400" dirty="0"/>
          </a:p>
        </p:txBody>
      </p:sp>
      <p:pic>
        <p:nvPicPr>
          <p:cNvPr id="3" name="Image 2"/>
          <p:cNvPicPr>
            <a:picLocks noChangeAspect="1"/>
          </p:cNvPicPr>
          <p:nvPr/>
        </p:nvPicPr>
        <p:blipFill>
          <a:blip r:embed="rId3"/>
          <a:stretch>
            <a:fillRect/>
          </a:stretch>
        </p:blipFill>
        <p:spPr>
          <a:xfrm>
            <a:off x="1143469" y="1046783"/>
            <a:ext cx="2310520" cy="2251275"/>
          </a:xfrm>
          <a:prstGeom prst="rect">
            <a:avLst/>
          </a:prstGeom>
        </p:spPr>
      </p:pic>
      <p:sp>
        <p:nvSpPr>
          <p:cNvPr id="15" name="Rectangle à coins arrondis 14"/>
          <p:cNvSpPr/>
          <p:nvPr/>
        </p:nvSpPr>
        <p:spPr>
          <a:xfrm>
            <a:off x="787400" y="3447739"/>
            <a:ext cx="3031239" cy="1858899"/>
          </a:xfrm>
          <a:prstGeom prst="roundRect">
            <a:avLst/>
          </a:prstGeom>
          <a:ln>
            <a:solidFill>
              <a:srgbClr val="00AEEE"/>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t" anchorCtr="0">
            <a:noAutofit/>
          </a:bodyPr>
          <a:lstStyle/>
          <a:p>
            <a:pPr marL="0" lvl="1" algn="r" defTabSz="622300">
              <a:lnSpc>
                <a:spcPct val="90000"/>
              </a:lnSpc>
              <a:spcBef>
                <a:spcPct val="0"/>
              </a:spcBef>
              <a:spcAft>
                <a:spcPct val="15000"/>
              </a:spcAft>
            </a:pPr>
            <a:r>
              <a:rPr lang="fr-FR" sz="2000" kern="1200" dirty="0">
                <a:solidFill>
                  <a:srgbClr val="00AEEE"/>
                </a:solidFill>
              </a:rPr>
              <a:t>Pratique complémentaire de l’EPS</a:t>
            </a:r>
          </a:p>
          <a:p>
            <a:pPr marL="0" lvl="1" algn="r" defTabSz="622300">
              <a:lnSpc>
                <a:spcPct val="90000"/>
              </a:lnSpc>
              <a:spcBef>
                <a:spcPct val="0"/>
              </a:spcBef>
              <a:spcAft>
                <a:spcPct val="15000"/>
              </a:spcAft>
            </a:pPr>
            <a:r>
              <a:rPr lang="fr-FR" sz="2000" dirty="0">
                <a:solidFill>
                  <a:srgbClr val="00AEEE"/>
                </a:solidFill>
              </a:rPr>
              <a:t>Ancrée dans </a:t>
            </a:r>
          </a:p>
          <a:p>
            <a:pPr marL="0" lvl="1" algn="r" defTabSz="622300">
              <a:lnSpc>
                <a:spcPct val="90000"/>
              </a:lnSpc>
              <a:spcBef>
                <a:spcPct val="0"/>
              </a:spcBef>
              <a:spcAft>
                <a:spcPct val="15000"/>
              </a:spcAft>
            </a:pPr>
            <a:r>
              <a:rPr lang="fr-FR" sz="2000" dirty="0">
                <a:solidFill>
                  <a:srgbClr val="00AEEE"/>
                </a:solidFill>
              </a:rPr>
              <a:t>les parcours </a:t>
            </a:r>
          </a:p>
          <a:p>
            <a:pPr marL="0" lvl="1" algn="r" defTabSz="622300">
              <a:lnSpc>
                <a:spcPct val="90000"/>
              </a:lnSpc>
              <a:spcBef>
                <a:spcPct val="0"/>
              </a:spcBef>
              <a:spcAft>
                <a:spcPct val="15000"/>
              </a:spcAft>
            </a:pPr>
            <a:r>
              <a:rPr lang="fr-FR" sz="1400" dirty="0">
                <a:solidFill>
                  <a:srgbClr val="00AEEE"/>
                </a:solidFill>
              </a:rPr>
              <a:t>artistique et culturel, </a:t>
            </a:r>
          </a:p>
          <a:p>
            <a:pPr marL="0" lvl="1" algn="r" defTabSz="622300">
              <a:lnSpc>
                <a:spcPct val="90000"/>
              </a:lnSpc>
              <a:spcBef>
                <a:spcPct val="0"/>
              </a:spcBef>
              <a:spcAft>
                <a:spcPct val="15000"/>
              </a:spcAft>
            </a:pPr>
            <a:r>
              <a:rPr lang="fr-FR" sz="1400" dirty="0">
                <a:solidFill>
                  <a:srgbClr val="00AEEE"/>
                </a:solidFill>
              </a:rPr>
              <a:t>citoyen, santé</a:t>
            </a:r>
            <a:r>
              <a:rPr lang="fr-FR" sz="1400" kern="1200" dirty="0">
                <a:solidFill>
                  <a:srgbClr val="00AEEE"/>
                </a:solidFill>
              </a:rPr>
              <a:t> </a:t>
            </a:r>
          </a:p>
        </p:txBody>
      </p:sp>
      <p:sp>
        <p:nvSpPr>
          <p:cNvPr id="20" name="Rectangle 19"/>
          <p:cNvSpPr/>
          <p:nvPr/>
        </p:nvSpPr>
        <p:spPr>
          <a:xfrm>
            <a:off x="749299" y="44304"/>
            <a:ext cx="7251232" cy="1477328"/>
          </a:xfrm>
          <a:prstGeom prst="rect">
            <a:avLst/>
          </a:prstGeom>
        </p:spPr>
        <p:txBody>
          <a:bodyPr wrap="square">
            <a:spAutoFit/>
          </a:bodyPr>
          <a:lstStyle/>
          <a:p>
            <a:pPr algn="r"/>
            <a:r>
              <a:rPr lang="fr-FR" sz="3600" dirty="0">
                <a:solidFill>
                  <a:srgbClr val="FA9625"/>
                </a:solidFill>
                <a:latin typeface="Bauhaus" pitchFamily="2" charset="0"/>
                <a:cs typeface="Times New Roman" pitchFamily="18" charset="0"/>
              </a:rPr>
              <a:t>La E-rencontre sportive associative : </a:t>
            </a:r>
            <a:r>
              <a:rPr lang="fr-FR" sz="3600" dirty="0">
                <a:solidFill>
                  <a:srgbClr val="00ACF1"/>
                </a:solidFill>
                <a:latin typeface="Bauhaus" pitchFamily="2" charset="0"/>
                <a:cs typeface="Times New Roman" pitchFamily="18" charset="0"/>
              </a:rPr>
              <a:t>une continuité éducative </a:t>
            </a:r>
          </a:p>
          <a:p>
            <a:endParaRPr lang="fr-FR" dirty="0"/>
          </a:p>
        </p:txBody>
      </p:sp>
      <p:sp>
        <p:nvSpPr>
          <p:cNvPr id="6" name="ZoneTexte 5"/>
          <p:cNvSpPr txBox="1"/>
          <p:nvPr/>
        </p:nvSpPr>
        <p:spPr>
          <a:xfrm>
            <a:off x="1964051" y="1237908"/>
            <a:ext cx="1435099" cy="461665"/>
          </a:xfrm>
          <a:prstGeom prst="rect">
            <a:avLst/>
          </a:prstGeom>
          <a:noFill/>
        </p:spPr>
        <p:txBody>
          <a:bodyPr wrap="square" rtlCol="0">
            <a:spAutoFit/>
          </a:bodyPr>
          <a:lstStyle/>
          <a:p>
            <a:pPr algn="ctr"/>
            <a:r>
              <a:rPr lang="fr-FR" sz="1200" dirty="0">
                <a:solidFill>
                  <a:schemeClr val="bg1"/>
                </a:solidFill>
                <a:latin typeface="Bauhaus" pitchFamily="2" charset="0"/>
              </a:rPr>
              <a:t>SPORT </a:t>
            </a:r>
          </a:p>
          <a:p>
            <a:pPr algn="ctr"/>
            <a:r>
              <a:rPr lang="fr-FR" sz="1200" dirty="0">
                <a:solidFill>
                  <a:schemeClr val="bg1"/>
                </a:solidFill>
                <a:latin typeface="Bauhaus" pitchFamily="2" charset="0"/>
              </a:rPr>
              <a:t>PARCOURS</a:t>
            </a:r>
          </a:p>
        </p:txBody>
      </p:sp>
      <p:sp>
        <p:nvSpPr>
          <p:cNvPr id="7" name="Rectangle 6"/>
          <p:cNvSpPr/>
          <p:nvPr/>
        </p:nvSpPr>
        <p:spPr>
          <a:xfrm>
            <a:off x="1803240" y="1849254"/>
            <a:ext cx="990977" cy="646331"/>
          </a:xfrm>
          <a:prstGeom prst="rect">
            <a:avLst/>
          </a:prstGeom>
        </p:spPr>
        <p:txBody>
          <a:bodyPr wrap="none">
            <a:spAutoFit/>
          </a:bodyPr>
          <a:lstStyle/>
          <a:p>
            <a:pPr algn="ctr"/>
            <a:r>
              <a:rPr lang="fr-FR" sz="1200" dirty="0">
                <a:solidFill>
                  <a:srgbClr val="FA9625"/>
                </a:solidFill>
                <a:latin typeface="Bauhaus 93" panose="04030905020B02020C02" pitchFamily="82" charset="0"/>
                <a:cs typeface="Times New Roman" pitchFamily="18" charset="0"/>
              </a:rPr>
              <a:t>E-rencontre </a:t>
            </a:r>
          </a:p>
          <a:p>
            <a:pPr algn="ctr"/>
            <a:r>
              <a:rPr lang="fr-FR" sz="1200" dirty="0">
                <a:solidFill>
                  <a:srgbClr val="FA9625"/>
                </a:solidFill>
                <a:latin typeface="Bauhaus 93" panose="04030905020B02020C02" pitchFamily="82" charset="0"/>
                <a:cs typeface="Times New Roman" pitchFamily="18" charset="0"/>
              </a:rPr>
              <a:t>sportive </a:t>
            </a:r>
          </a:p>
          <a:p>
            <a:pPr algn="ctr"/>
            <a:r>
              <a:rPr lang="fr-FR" sz="1200" dirty="0">
                <a:solidFill>
                  <a:srgbClr val="FA9625"/>
                </a:solidFill>
                <a:latin typeface="Bauhaus 93" panose="04030905020B02020C02" pitchFamily="82" charset="0"/>
                <a:cs typeface="Times New Roman" pitchFamily="18" charset="0"/>
              </a:rPr>
              <a:t>associative</a:t>
            </a:r>
          </a:p>
        </p:txBody>
      </p:sp>
      <p:sp>
        <p:nvSpPr>
          <p:cNvPr id="4" name="Rectangle 3">
            <a:extLst>
              <a:ext uri="{FF2B5EF4-FFF2-40B4-BE49-F238E27FC236}">
                <a16:creationId xmlns:a16="http://schemas.microsoft.com/office/drawing/2014/main" id="{E485C905-53E8-4897-97DB-3DF64E517EC5}"/>
              </a:ext>
            </a:extLst>
          </p:cNvPr>
          <p:cNvSpPr/>
          <p:nvPr/>
        </p:nvSpPr>
        <p:spPr>
          <a:xfrm>
            <a:off x="3987799" y="1818190"/>
            <a:ext cx="4986079" cy="3259097"/>
          </a:xfrm>
          <a:prstGeom prst="rect">
            <a:avLst/>
          </a:prstGeom>
        </p:spPr>
        <p:txBody>
          <a:bodyPr wrap="square">
            <a:spAutoFit/>
          </a:bodyPr>
          <a:lstStyle/>
          <a:p>
            <a:pPr marL="342900" lvl="0" indent="-342900">
              <a:lnSpc>
                <a:spcPct val="115000"/>
              </a:lnSpc>
              <a:spcAft>
                <a:spcPts val="0"/>
              </a:spcAft>
              <a:buFont typeface="Calibri" panose="020F050202020403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Pour continuer et compléter les activités conduites dans le cadre de l’EPS : </a:t>
            </a:r>
          </a:p>
          <a:p>
            <a:pPr marL="800100" lvl="1" indent="-342900">
              <a:lnSpc>
                <a:spcPct val="115000"/>
              </a:lnSpc>
              <a:buFont typeface="Arial" panose="020B060402020202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performance mesurable, </a:t>
            </a:r>
          </a:p>
          <a:p>
            <a:pPr marL="800100" lvl="1" indent="-342900">
              <a:lnSpc>
                <a:spcPct val="115000"/>
              </a:lnSpc>
              <a:buFont typeface="Arial" panose="020B060402020202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déplacements dans différents environnements, </a:t>
            </a:r>
          </a:p>
          <a:p>
            <a:pPr marL="800100" lvl="1" indent="-342900">
              <a:lnSpc>
                <a:spcPct val="115000"/>
              </a:lnSpc>
              <a:buFont typeface="Arial" panose="020B060402020202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prestations artistiques et/ou acrobatiques, </a:t>
            </a:r>
          </a:p>
          <a:p>
            <a:pPr marL="800100" lvl="1" indent="-342900">
              <a:lnSpc>
                <a:spcPct val="115000"/>
              </a:lnSpc>
              <a:buFont typeface="Arial" panose="020B060402020202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affrontement collectif et/ou interindividuel</a:t>
            </a:r>
          </a:p>
          <a:p>
            <a:pPr marL="342900" lvl="0" indent="-342900">
              <a:lnSpc>
                <a:spcPct val="115000"/>
              </a:lnSpc>
              <a:spcAft>
                <a:spcPts val="1000"/>
              </a:spcAft>
              <a:buFont typeface="Calibri" panose="020F050202020403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Pour articuler le parcours sportif avec les parcours : santé, citoyenneté, artistique et culturel</a:t>
            </a:r>
          </a:p>
        </p:txBody>
      </p:sp>
      <p:sp>
        <p:nvSpPr>
          <p:cNvPr id="9" name="Rectangle 8">
            <a:extLst>
              <a:ext uri="{FF2B5EF4-FFF2-40B4-BE49-F238E27FC236}">
                <a16:creationId xmlns:a16="http://schemas.microsoft.com/office/drawing/2014/main" id="{95FC5B92-9C56-44CA-A32E-CDD6020A54A4}"/>
              </a:ext>
            </a:extLst>
          </p:cNvPr>
          <p:cNvSpPr/>
          <p:nvPr/>
        </p:nvSpPr>
        <p:spPr>
          <a:xfrm>
            <a:off x="787400" y="5620092"/>
            <a:ext cx="7959270" cy="710707"/>
          </a:xfrm>
          <a:prstGeom prst="rect">
            <a:avLst/>
          </a:prstGeom>
          <a:ln w="28575">
            <a:solidFill>
              <a:srgbClr val="00ACF1"/>
            </a:solidFill>
          </a:ln>
        </p:spPr>
        <p:txBody>
          <a:bodyPr wrap="square">
            <a:spAutoFit/>
          </a:bodyPr>
          <a:lstStyle/>
          <a:p>
            <a:pPr marL="453390" indent="-226695">
              <a:lnSpc>
                <a:spcPct val="115000"/>
              </a:lnSpc>
              <a:spcAft>
                <a:spcPts val="1000"/>
              </a:spcAft>
            </a:pPr>
            <a:r>
              <a:rPr lang="fr-FR" b="1" u="sng" dirty="0">
                <a:solidFill>
                  <a:srgbClr val="00ACF1"/>
                </a:solidFill>
                <a:latin typeface="Calibri" panose="020F0502020204030204" pitchFamily="34" charset="0"/>
                <a:ea typeface="Calibri" panose="020F0502020204030204" pitchFamily="34" charset="0"/>
                <a:cs typeface="Times New Roman" panose="02020603050405020304" pitchFamily="18" charset="0"/>
              </a:rPr>
              <a:t>But : </a:t>
            </a:r>
            <a:r>
              <a:rPr lang="fr-FR" dirty="0">
                <a:latin typeface="Calibri" panose="020F0502020204030204" pitchFamily="34" charset="0"/>
                <a:ea typeface="Calibri" panose="020F0502020204030204" pitchFamily="34" charset="0"/>
                <a:cs typeface="Times New Roman" panose="02020603050405020304" pitchFamily="18" charset="0"/>
              </a:rPr>
              <a:t>Maintenir une pratique physique régulière, source de plaisir et garante d’une bonne santé.</a:t>
            </a:r>
          </a:p>
        </p:txBody>
      </p:sp>
    </p:spTree>
    <p:extLst>
      <p:ext uri="{BB962C8B-B14F-4D97-AF65-F5344CB8AC3E}">
        <p14:creationId xmlns:p14="http://schemas.microsoft.com/office/powerpoint/2010/main" val="9211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787400" y="127001"/>
            <a:ext cx="7772400" cy="1269999"/>
          </a:xfrm>
        </p:spPr>
        <p:txBody>
          <a:bodyPr>
            <a:normAutofit fontScale="90000"/>
          </a:bodyPr>
          <a:lstStyle/>
          <a:p>
            <a:pPr>
              <a:lnSpc>
                <a:spcPct val="100000"/>
              </a:lnSpc>
              <a:defRPr/>
            </a:pPr>
            <a:br>
              <a:rPr lang="fr-FR" sz="9600" dirty="0">
                <a:solidFill>
                  <a:srgbClr val="FA9625"/>
                </a:solidFill>
                <a:latin typeface="Bauhaus 93" panose="04030905020B02020C02" pitchFamily="82" charset="0"/>
              </a:rPr>
            </a:br>
            <a:endParaRPr lang="fr-FR" sz="1400" dirty="0"/>
          </a:p>
        </p:txBody>
      </p:sp>
      <p:sp>
        <p:nvSpPr>
          <p:cNvPr id="20" name="Rectangle 19"/>
          <p:cNvSpPr/>
          <p:nvPr/>
        </p:nvSpPr>
        <p:spPr>
          <a:xfrm>
            <a:off x="749299" y="44304"/>
            <a:ext cx="7267650" cy="1477328"/>
          </a:xfrm>
          <a:prstGeom prst="rect">
            <a:avLst/>
          </a:prstGeom>
        </p:spPr>
        <p:txBody>
          <a:bodyPr wrap="square">
            <a:spAutoFit/>
          </a:bodyPr>
          <a:lstStyle/>
          <a:p>
            <a:pPr algn="r"/>
            <a:r>
              <a:rPr lang="fr-FR" sz="3600" dirty="0">
                <a:solidFill>
                  <a:srgbClr val="FA9625"/>
                </a:solidFill>
                <a:latin typeface="Bauhaus" pitchFamily="2" charset="0"/>
                <a:cs typeface="Times New Roman" pitchFamily="18" charset="0"/>
              </a:rPr>
              <a:t>La E-rencontre sportive associative : une continuité dans le temps </a:t>
            </a:r>
          </a:p>
          <a:p>
            <a:endParaRPr lang="fr-FR" dirty="0"/>
          </a:p>
        </p:txBody>
      </p:sp>
      <p:sp>
        <p:nvSpPr>
          <p:cNvPr id="4" name="Rectangle 3">
            <a:extLst>
              <a:ext uri="{FF2B5EF4-FFF2-40B4-BE49-F238E27FC236}">
                <a16:creationId xmlns:a16="http://schemas.microsoft.com/office/drawing/2014/main" id="{932D6B0E-E3FF-4E10-AD1E-2360E1A6E08C}"/>
              </a:ext>
            </a:extLst>
          </p:cNvPr>
          <p:cNvSpPr/>
          <p:nvPr/>
        </p:nvSpPr>
        <p:spPr>
          <a:xfrm>
            <a:off x="4083756" y="1320209"/>
            <a:ext cx="4572000" cy="4547142"/>
          </a:xfrm>
          <a:prstGeom prst="rect">
            <a:avLst/>
          </a:prstGeom>
        </p:spPr>
        <p:txBody>
          <a:bodyPr>
            <a:spAutoFit/>
          </a:bodyPr>
          <a:lstStyle/>
          <a:p>
            <a:pPr marL="453390" indent="-226695"/>
            <a:r>
              <a:rPr lang="fr-FR" b="1" dirty="0">
                <a:latin typeface="Calibri" panose="020F0502020204030204" pitchFamily="34" charset="0"/>
                <a:ea typeface="Calibri" panose="020F0502020204030204" pitchFamily="34" charset="0"/>
                <a:cs typeface="Times New Roman" panose="02020603050405020304" pitchFamily="18" charset="0"/>
              </a:rPr>
              <a:t>Avant la rencontre </a:t>
            </a:r>
            <a:r>
              <a:rPr lang="fr-FR"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buFont typeface="Calibri" panose="020F050202020403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Se préparer en effectuant des ateliers de pratique quotidiens</a:t>
            </a:r>
          </a:p>
          <a:p>
            <a:pPr marL="342900" lvl="0" indent="-342900">
              <a:buFont typeface="Calibri" panose="020F050202020403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Prendre connaissance des modalités de la rencontre et s’inscrire</a:t>
            </a:r>
          </a:p>
          <a:p>
            <a:pPr lvl="0"/>
            <a:r>
              <a:rPr lang="fr-FR" dirty="0">
                <a:latin typeface="Calibri" panose="020F0502020204030204" pitchFamily="34" charset="0"/>
                <a:ea typeface="Calibri" panose="020F0502020204030204" pitchFamily="34" charset="0"/>
                <a:cs typeface="Times New Roman" panose="02020603050405020304" pitchFamily="18" charset="0"/>
              </a:rPr>
              <a:t>    </a:t>
            </a:r>
            <a:r>
              <a:rPr lang="fr-FR" b="1" dirty="0">
                <a:latin typeface="Calibri" panose="020F0502020204030204" pitchFamily="34" charset="0"/>
                <a:ea typeface="Calibri" panose="020F0502020204030204" pitchFamily="34" charset="0"/>
                <a:cs typeface="Times New Roman" panose="02020603050405020304" pitchFamily="18" charset="0"/>
              </a:rPr>
              <a:t>Pendant la rencontre </a:t>
            </a:r>
            <a:r>
              <a:rPr lang="fr-FR" dirty="0">
                <a:latin typeface="Calibri" panose="020F0502020204030204" pitchFamily="34" charset="0"/>
                <a:ea typeface="Calibri" panose="020F0502020204030204" pitchFamily="34" charset="0"/>
                <a:cs typeface="Times New Roman" panose="02020603050405020304" pitchFamily="18" charset="0"/>
              </a:rPr>
              <a:t>:  </a:t>
            </a:r>
          </a:p>
          <a:p>
            <a:pPr marL="285750" lvl="0" indent="-285750">
              <a:buFontTx/>
              <a:buChar char="-"/>
            </a:pPr>
            <a:r>
              <a:rPr lang="fr-FR" dirty="0">
                <a:latin typeface="Calibri" panose="020F0502020204030204" pitchFamily="34" charset="0"/>
                <a:ea typeface="Calibri" panose="020F0502020204030204" pitchFamily="34" charset="0"/>
                <a:cs typeface="Times New Roman" panose="02020603050405020304" pitchFamily="18" charset="0"/>
              </a:rPr>
              <a:t>Participer aux activités définies seul ou en famille</a:t>
            </a:r>
          </a:p>
          <a:p>
            <a:pPr marL="285750" lvl="0" indent="-285750">
              <a:buFontTx/>
              <a:buChar char="-"/>
            </a:pPr>
            <a:r>
              <a:rPr lang="fr-FR" dirty="0">
                <a:latin typeface="Calibri" panose="020F0502020204030204" pitchFamily="34" charset="0"/>
                <a:ea typeface="Calibri" panose="020F0502020204030204" pitchFamily="34" charset="0"/>
                <a:cs typeface="Times New Roman" panose="02020603050405020304" pitchFamily="18" charset="0"/>
              </a:rPr>
              <a:t>Exprimer son plaisir, ses efforts et progrès en début et fin de rencontre</a:t>
            </a:r>
          </a:p>
          <a:p>
            <a:pPr lvl="0"/>
            <a:r>
              <a:rPr lang="fr-FR" dirty="0">
                <a:latin typeface="Calibri" panose="020F0502020204030204" pitchFamily="34" charset="0"/>
                <a:ea typeface="Calibri" panose="020F0502020204030204" pitchFamily="34" charset="0"/>
                <a:cs typeface="Times New Roman" panose="02020603050405020304" pitchFamily="18" charset="0"/>
              </a:rPr>
              <a:t>    </a:t>
            </a:r>
            <a:r>
              <a:rPr lang="fr-FR" b="1" dirty="0">
                <a:latin typeface="Calibri" panose="020F0502020204030204" pitchFamily="34" charset="0"/>
                <a:ea typeface="Calibri" panose="020F0502020204030204" pitchFamily="34" charset="0"/>
                <a:cs typeface="Times New Roman" panose="02020603050405020304" pitchFamily="18" charset="0"/>
              </a:rPr>
              <a:t>Après la rencontre </a:t>
            </a:r>
            <a:r>
              <a:rPr lang="fr-FR" dirty="0">
                <a:latin typeface="Calibri" panose="020F0502020204030204" pitchFamily="34" charset="0"/>
                <a:ea typeface="Calibri" panose="020F0502020204030204" pitchFamily="34" charset="0"/>
                <a:cs typeface="Times New Roman" panose="02020603050405020304" pitchFamily="18" charset="0"/>
              </a:rPr>
              <a:t>: </a:t>
            </a:r>
          </a:p>
          <a:p>
            <a:pPr marL="285750" lvl="0" indent="-285750">
              <a:buFontTx/>
              <a:buChar char="-"/>
            </a:pPr>
            <a:r>
              <a:rPr lang="fr-FR" dirty="0">
                <a:latin typeface="Calibri" panose="020F0502020204030204" pitchFamily="34" charset="0"/>
                <a:ea typeface="Calibri" panose="020F0502020204030204" pitchFamily="34" charset="0"/>
                <a:cs typeface="Times New Roman" panose="02020603050405020304" pitchFamily="18" charset="0"/>
              </a:rPr>
              <a:t>Communiquer sur ses résultats, sur la prestation réalisée…</a:t>
            </a:r>
          </a:p>
          <a:p>
            <a:pPr marL="285750" lvl="0" indent="-285750">
              <a:buFontTx/>
              <a:buChar char="-"/>
            </a:pPr>
            <a:r>
              <a:rPr lang="fr-FR" dirty="0">
                <a:latin typeface="Calibri" panose="020F0502020204030204" pitchFamily="34" charset="0"/>
                <a:ea typeface="Calibri" panose="020F0502020204030204" pitchFamily="34" charset="0"/>
                <a:cs typeface="Times New Roman" panose="02020603050405020304" pitchFamily="18" charset="0"/>
              </a:rPr>
              <a:t>Echanger sur ce qui a été vécu, débattre</a:t>
            </a:r>
          </a:p>
          <a:p>
            <a:pPr marL="285750" lvl="0" indent="-285750">
              <a:buFontTx/>
              <a:buChar char="-"/>
            </a:pPr>
            <a:r>
              <a:rPr lang="fr-FR" dirty="0">
                <a:latin typeface="Calibri" panose="020F0502020204030204" pitchFamily="34" charset="0"/>
                <a:ea typeface="Calibri" panose="020F0502020204030204" pitchFamily="34" charset="0"/>
                <a:cs typeface="Times New Roman" panose="02020603050405020304" pitchFamily="18" charset="0"/>
              </a:rPr>
              <a:t>Réaliser un bilan de la E-rencontre</a:t>
            </a:r>
          </a:p>
          <a:p>
            <a:pPr lvl="0">
              <a:lnSpc>
                <a:spcPct val="115000"/>
              </a:lnSpc>
              <a:spcAft>
                <a:spcPts val="1000"/>
              </a:spcAft>
            </a:pPr>
            <a:r>
              <a:rPr lang="fr-FR" dirty="0">
                <a:latin typeface="Calibri" panose="020F0502020204030204" pitchFamily="34" charset="0"/>
                <a:ea typeface="Calibri" panose="020F0502020204030204" pitchFamily="34" charset="0"/>
                <a:cs typeface="Times New Roman" panose="02020603050405020304" pitchFamily="18" charset="0"/>
              </a:rPr>
              <a:t> </a:t>
            </a:r>
          </a:p>
        </p:txBody>
      </p:sp>
      <p:grpSp>
        <p:nvGrpSpPr>
          <p:cNvPr id="8" name="Groupe 7">
            <a:extLst>
              <a:ext uri="{FF2B5EF4-FFF2-40B4-BE49-F238E27FC236}">
                <a16:creationId xmlns:a16="http://schemas.microsoft.com/office/drawing/2014/main" id="{E1F5FEA2-24BE-4F46-8EC5-433D505B4BA6}"/>
              </a:ext>
            </a:extLst>
          </p:cNvPr>
          <p:cNvGrpSpPr/>
          <p:nvPr/>
        </p:nvGrpSpPr>
        <p:grpSpPr>
          <a:xfrm>
            <a:off x="1035775" y="1397000"/>
            <a:ext cx="2547501" cy="3767132"/>
            <a:chOff x="979312" y="1397000"/>
            <a:chExt cx="2547501" cy="3767132"/>
          </a:xfrm>
        </p:grpSpPr>
        <p:sp>
          <p:nvSpPr>
            <p:cNvPr id="16" name="Rectangle à coins arrondis 15"/>
            <p:cNvSpPr/>
            <p:nvPr/>
          </p:nvSpPr>
          <p:spPr>
            <a:xfrm>
              <a:off x="2115314" y="3692188"/>
              <a:ext cx="1411499" cy="1471944"/>
            </a:xfrm>
            <a:prstGeom prst="roundRect">
              <a:avLst/>
            </a:prstGeom>
            <a:ln>
              <a:solidFill>
                <a:srgbClr val="FA9829"/>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t" anchorCtr="0">
              <a:noAutofit/>
            </a:bodyPr>
            <a:lstStyle/>
            <a:p>
              <a:pPr marL="0" lvl="1" algn="r" defTabSz="622300">
                <a:lnSpc>
                  <a:spcPct val="90000"/>
                </a:lnSpc>
                <a:spcBef>
                  <a:spcPct val="0"/>
                </a:spcBef>
                <a:spcAft>
                  <a:spcPct val="15000"/>
                </a:spcAft>
              </a:pPr>
              <a:r>
                <a:rPr lang="fr-FR" sz="2000" dirty="0">
                  <a:solidFill>
                    <a:srgbClr val="FA9829"/>
                  </a:solidFill>
                </a:rPr>
                <a:t>Avant</a:t>
              </a:r>
            </a:p>
            <a:p>
              <a:pPr marL="0" lvl="1" algn="r" defTabSz="622300">
                <a:lnSpc>
                  <a:spcPct val="90000"/>
                </a:lnSpc>
                <a:spcBef>
                  <a:spcPct val="0"/>
                </a:spcBef>
                <a:spcAft>
                  <a:spcPct val="15000"/>
                </a:spcAft>
              </a:pPr>
              <a:r>
                <a:rPr lang="fr-FR" sz="2000" kern="1200" dirty="0">
                  <a:solidFill>
                    <a:srgbClr val="FA9829"/>
                  </a:solidFill>
                </a:rPr>
                <a:t>Pendant</a:t>
              </a:r>
            </a:p>
            <a:p>
              <a:pPr marL="0" lvl="1" algn="r" defTabSz="622300">
                <a:lnSpc>
                  <a:spcPct val="90000"/>
                </a:lnSpc>
                <a:spcBef>
                  <a:spcPct val="0"/>
                </a:spcBef>
                <a:spcAft>
                  <a:spcPct val="15000"/>
                </a:spcAft>
              </a:pPr>
              <a:r>
                <a:rPr lang="fr-FR" sz="2000" dirty="0">
                  <a:solidFill>
                    <a:srgbClr val="FA9829"/>
                  </a:solidFill>
                </a:rPr>
                <a:t>Après</a:t>
              </a:r>
            </a:p>
            <a:p>
              <a:pPr marL="0" lvl="1" algn="r" defTabSz="622300">
                <a:lnSpc>
                  <a:spcPct val="90000"/>
                </a:lnSpc>
                <a:spcBef>
                  <a:spcPct val="0"/>
                </a:spcBef>
                <a:spcAft>
                  <a:spcPct val="15000"/>
                </a:spcAft>
              </a:pPr>
              <a:r>
                <a:rPr lang="fr-FR" sz="2000" kern="1200" dirty="0">
                  <a:solidFill>
                    <a:srgbClr val="FA9829"/>
                  </a:solidFill>
                </a:rPr>
                <a:t>Accueil, fin</a:t>
              </a:r>
            </a:p>
          </p:txBody>
        </p:sp>
        <p:grpSp>
          <p:nvGrpSpPr>
            <p:cNvPr id="6" name="Groupe 5">
              <a:extLst>
                <a:ext uri="{FF2B5EF4-FFF2-40B4-BE49-F238E27FC236}">
                  <a16:creationId xmlns:a16="http://schemas.microsoft.com/office/drawing/2014/main" id="{E27C3E77-0CB1-49B7-A7D4-FB5AAF089D0C}"/>
                </a:ext>
              </a:extLst>
            </p:cNvPr>
            <p:cNvGrpSpPr/>
            <p:nvPr/>
          </p:nvGrpSpPr>
          <p:grpSpPr>
            <a:xfrm>
              <a:off x="979312" y="1397000"/>
              <a:ext cx="2355589" cy="2295188"/>
              <a:chOff x="979312" y="1397000"/>
              <a:chExt cx="2355589" cy="2295188"/>
            </a:xfrm>
          </p:grpSpPr>
          <p:grpSp>
            <p:nvGrpSpPr>
              <p:cNvPr id="5" name="Groupe 4">
                <a:extLst>
                  <a:ext uri="{FF2B5EF4-FFF2-40B4-BE49-F238E27FC236}">
                    <a16:creationId xmlns:a16="http://schemas.microsoft.com/office/drawing/2014/main" id="{AB134CC2-EDA6-4613-B421-B86CA06E1831}"/>
                  </a:ext>
                </a:extLst>
              </p:cNvPr>
              <p:cNvGrpSpPr/>
              <p:nvPr/>
            </p:nvGrpSpPr>
            <p:grpSpPr>
              <a:xfrm>
                <a:off x="979312" y="1397000"/>
                <a:ext cx="2355589" cy="2295188"/>
                <a:chOff x="947923" y="-2186900"/>
                <a:chExt cx="2355589" cy="2295188"/>
              </a:xfrm>
            </p:grpSpPr>
            <p:pic>
              <p:nvPicPr>
                <p:cNvPr id="3" name="Image 2"/>
                <p:cNvPicPr>
                  <a:picLocks noChangeAspect="1"/>
                </p:cNvPicPr>
                <p:nvPr/>
              </p:nvPicPr>
              <p:blipFill>
                <a:blip r:embed="rId3"/>
                <a:stretch>
                  <a:fillRect/>
                </a:stretch>
              </p:blipFill>
              <p:spPr>
                <a:xfrm>
                  <a:off x="947923" y="-2186900"/>
                  <a:ext cx="2355589" cy="2295188"/>
                </a:xfrm>
                <a:prstGeom prst="rect">
                  <a:avLst/>
                </a:prstGeom>
              </p:spPr>
            </p:pic>
            <p:sp>
              <p:nvSpPr>
                <p:cNvPr id="7" name="Rectangle 6"/>
                <p:cNvSpPr/>
                <p:nvPr/>
              </p:nvSpPr>
              <p:spPr>
                <a:xfrm>
                  <a:off x="1584434" y="-1382389"/>
                  <a:ext cx="1082565" cy="692497"/>
                </a:xfrm>
                <a:prstGeom prst="rect">
                  <a:avLst/>
                </a:prstGeom>
              </p:spPr>
              <p:txBody>
                <a:bodyPr wrap="square">
                  <a:spAutoFit/>
                </a:bodyPr>
                <a:lstStyle/>
                <a:p>
                  <a:pPr algn="ctr"/>
                  <a:r>
                    <a:rPr lang="fr-FR" sz="1300" dirty="0">
                      <a:solidFill>
                        <a:srgbClr val="FA9625"/>
                      </a:solidFill>
                      <a:latin typeface="Bauhaus 93" panose="04030905020B02020C02" pitchFamily="82" charset="0"/>
                      <a:cs typeface="Times New Roman" pitchFamily="18" charset="0"/>
                    </a:rPr>
                    <a:t>E-rencontre </a:t>
                  </a:r>
                </a:p>
                <a:p>
                  <a:pPr algn="ctr"/>
                  <a:r>
                    <a:rPr lang="fr-FR" sz="1300" dirty="0">
                      <a:solidFill>
                        <a:srgbClr val="FA9625"/>
                      </a:solidFill>
                      <a:latin typeface="Bauhaus 93" panose="04030905020B02020C02" pitchFamily="82" charset="0"/>
                      <a:cs typeface="Times New Roman" pitchFamily="18" charset="0"/>
                    </a:rPr>
                    <a:t>sportive </a:t>
                  </a:r>
                </a:p>
                <a:p>
                  <a:pPr algn="ctr"/>
                  <a:r>
                    <a:rPr lang="fr-FR" sz="1300" dirty="0">
                      <a:solidFill>
                        <a:srgbClr val="FA9625"/>
                      </a:solidFill>
                      <a:latin typeface="Bauhaus 93" panose="04030905020B02020C02" pitchFamily="82" charset="0"/>
                      <a:cs typeface="Times New Roman" pitchFamily="18" charset="0"/>
                    </a:rPr>
                    <a:t>associative</a:t>
                  </a:r>
                </a:p>
              </p:txBody>
            </p:sp>
          </p:grpSp>
          <p:sp>
            <p:nvSpPr>
              <p:cNvPr id="9" name="ZoneTexte 8"/>
              <p:cNvSpPr txBox="1"/>
              <p:nvPr/>
            </p:nvSpPr>
            <p:spPr>
              <a:xfrm rot="18083573">
                <a:off x="2106985" y="2642547"/>
                <a:ext cx="1520371" cy="276999"/>
              </a:xfrm>
              <a:prstGeom prst="rect">
                <a:avLst/>
              </a:prstGeom>
              <a:noFill/>
            </p:spPr>
            <p:txBody>
              <a:bodyPr wrap="square" rtlCol="0">
                <a:spAutoFit/>
              </a:bodyPr>
              <a:lstStyle/>
              <a:p>
                <a:pPr algn="ctr"/>
                <a:r>
                  <a:rPr lang="fr-FR" sz="1200" dirty="0">
                    <a:solidFill>
                      <a:schemeClr val="bg1"/>
                    </a:solidFill>
                    <a:latin typeface="Bauhaus" pitchFamily="2" charset="0"/>
                  </a:rPr>
                  <a:t>RENCONTRE</a:t>
                </a:r>
              </a:p>
            </p:txBody>
          </p:sp>
        </p:grpSp>
      </p:grpSp>
      <p:sp>
        <p:nvSpPr>
          <p:cNvPr id="12" name="Rectangle 11">
            <a:extLst>
              <a:ext uri="{FF2B5EF4-FFF2-40B4-BE49-F238E27FC236}">
                <a16:creationId xmlns:a16="http://schemas.microsoft.com/office/drawing/2014/main" id="{E786EC2C-3571-4CB3-BBED-384BBE195850}"/>
              </a:ext>
            </a:extLst>
          </p:cNvPr>
          <p:cNvSpPr/>
          <p:nvPr/>
        </p:nvSpPr>
        <p:spPr>
          <a:xfrm>
            <a:off x="990398" y="5766317"/>
            <a:ext cx="7665358" cy="392159"/>
          </a:xfrm>
          <a:prstGeom prst="rect">
            <a:avLst/>
          </a:prstGeom>
          <a:ln w="28575">
            <a:solidFill>
              <a:srgbClr val="F7982B"/>
            </a:solidFill>
          </a:ln>
        </p:spPr>
        <p:txBody>
          <a:bodyPr wrap="square">
            <a:spAutoFit/>
          </a:bodyPr>
          <a:lstStyle/>
          <a:p>
            <a:pPr marL="453390" indent="-226695">
              <a:lnSpc>
                <a:spcPct val="115000"/>
              </a:lnSpc>
              <a:spcAft>
                <a:spcPts val="1000"/>
              </a:spcAft>
            </a:pPr>
            <a:r>
              <a:rPr lang="fr-FR" b="1" u="sng" dirty="0">
                <a:solidFill>
                  <a:srgbClr val="F7982B"/>
                </a:solidFill>
                <a:latin typeface="Calibri" panose="020F0502020204030204" pitchFamily="34" charset="0"/>
                <a:ea typeface="Calibri" panose="020F0502020204030204" pitchFamily="34" charset="0"/>
                <a:cs typeface="Times New Roman" panose="02020603050405020304" pitchFamily="18" charset="0"/>
              </a:rPr>
              <a:t>But : </a:t>
            </a:r>
            <a:r>
              <a:rPr lang="fr-FR" dirty="0">
                <a:latin typeface="Calibri" panose="020F0502020204030204" pitchFamily="34" charset="0"/>
                <a:ea typeface="Calibri" panose="020F0502020204030204" pitchFamily="34" charset="0"/>
                <a:cs typeface="Times New Roman" panose="02020603050405020304" pitchFamily="18" charset="0"/>
              </a:rPr>
              <a:t> s’engager dans le temps et donner du sens à cet engagement</a:t>
            </a:r>
          </a:p>
        </p:txBody>
      </p:sp>
    </p:spTree>
    <p:extLst>
      <p:ext uri="{BB962C8B-B14F-4D97-AF65-F5344CB8AC3E}">
        <p14:creationId xmlns:p14="http://schemas.microsoft.com/office/powerpoint/2010/main" val="2730273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787400" y="127001"/>
            <a:ext cx="7772400" cy="1269999"/>
          </a:xfrm>
        </p:spPr>
        <p:txBody>
          <a:bodyPr>
            <a:normAutofit fontScale="90000"/>
          </a:bodyPr>
          <a:lstStyle/>
          <a:p>
            <a:pPr>
              <a:lnSpc>
                <a:spcPct val="100000"/>
              </a:lnSpc>
              <a:defRPr/>
            </a:pPr>
            <a:br>
              <a:rPr lang="fr-FR" sz="9600" dirty="0">
                <a:solidFill>
                  <a:srgbClr val="FA9625"/>
                </a:solidFill>
                <a:latin typeface="Bauhaus 93" panose="04030905020B02020C02" pitchFamily="82" charset="0"/>
              </a:rPr>
            </a:br>
            <a:endParaRPr lang="fr-FR" sz="1400" dirty="0"/>
          </a:p>
        </p:txBody>
      </p:sp>
      <p:sp>
        <p:nvSpPr>
          <p:cNvPr id="20" name="Rectangle 19"/>
          <p:cNvSpPr/>
          <p:nvPr/>
        </p:nvSpPr>
        <p:spPr>
          <a:xfrm>
            <a:off x="787400" y="161806"/>
            <a:ext cx="7299548" cy="1200329"/>
          </a:xfrm>
          <a:prstGeom prst="rect">
            <a:avLst/>
          </a:prstGeom>
        </p:spPr>
        <p:txBody>
          <a:bodyPr wrap="square">
            <a:spAutoFit/>
          </a:bodyPr>
          <a:lstStyle/>
          <a:p>
            <a:r>
              <a:rPr lang="fr-FR" sz="3600" dirty="0">
                <a:solidFill>
                  <a:srgbClr val="FA9625"/>
                </a:solidFill>
                <a:latin typeface="Bauhaus" pitchFamily="2" charset="0"/>
                <a:cs typeface="Times New Roman" pitchFamily="18" charset="0"/>
              </a:rPr>
              <a:t>La E-rencontre sportive associative :</a:t>
            </a:r>
          </a:p>
          <a:p>
            <a:pPr algn="r"/>
            <a:r>
              <a:rPr lang="fr-FR" sz="3600" dirty="0">
                <a:solidFill>
                  <a:srgbClr val="FF0000"/>
                </a:solidFill>
                <a:latin typeface="Bauhaus" pitchFamily="2" charset="0"/>
                <a:cs typeface="Times New Roman" pitchFamily="18" charset="0"/>
              </a:rPr>
              <a:t>une pratique pour tous</a:t>
            </a:r>
          </a:p>
        </p:txBody>
      </p:sp>
      <p:grpSp>
        <p:nvGrpSpPr>
          <p:cNvPr id="4" name="Groupe 3">
            <a:extLst>
              <a:ext uri="{FF2B5EF4-FFF2-40B4-BE49-F238E27FC236}">
                <a16:creationId xmlns:a16="http://schemas.microsoft.com/office/drawing/2014/main" id="{22D472DC-C6CD-424B-BC78-FB12B45F8B31}"/>
              </a:ext>
            </a:extLst>
          </p:cNvPr>
          <p:cNvGrpSpPr/>
          <p:nvPr/>
        </p:nvGrpSpPr>
        <p:grpSpPr>
          <a:xfrm>
            <a:off x="922013" y="915198"/>
            <a:ext cx="2310520" cy="3326939"/>
            <a:chOff x="866380" y="1060309"/>
            <a:chExt cx="2310520" cy="3326939"/>
          </a:xfrm>
        </p:grpSpPr>
        <p:pic>
          <p:nvPicPr>
            <p:cNvPr id="3" name="Image 2"/>
            <p:cNvPicPr>
              <a:picLocks noChangeAspect="1"/>
            </p:cNvPicPr>
            <p:nvPr/>
          </p:nvPicPr>
          <p:blipFill>
            <a:blip r:embed="rId3"/>
            <a:stretch>
              <a:fillRect/>
            </a:stretch>
          </p:blipFill>
          <p:spPr>
            <a:xfrm>
              <a:off x="866380" y="1060309"/>
              <a:ext cx="2310520" cy="2251275"/>
            </a:xfrm>
            <a:prstGeom prst="rect">
              <a:avLst/>
            </a:prstGeom>
          </p:spPr>
        </p:pic>
        <p:sp>
          <p:nvSpPr>
            <p:cNvPr id="17" name="Rectangle à coins arrondis 16"/>
            <p:cNvSpPr/>
            <p:nvPr/>
          </p:nvSpPr>
          <p:spPr>
            <a:xfrm>
              <a:off x="1053927" y="3340730"/>
              <a:ext cx="1976635" cy="1046518"/>
            </a:xfrm>
            <a:prstGeom prst="roundRect">
              <a:avLst/>
            </a:prstGeom>
            <a:ln>
              <a:solidFill>
                <a:srgbClr val="F42D2E"/>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t" anchorCtr="0">
              <a:noAutofit/>
            </a:bodyPr>
            <a:lstStyle/>
            <a:p>
              <a:pPr marL="0" lvl="1" algn="ctr" defTabSz="622300">
                <a:lnSpc>
                  <a:spcPct val="90000"/>
                </a:lnSpc>
                <a:spcBef>
                  <a:spcPct val="0"/>
                </a:spcBef>
                <a:spcAft>
                  <a:spcPct val="15000"/>
                </a:spcAft>
              </a:pPr>
              <a:endParaRPr lang="fr-FR" sz="800" kern="1200" dirty="0">
                <a:solidFill>
                  <a:srgbClr val="F42D2E"/>
                </a:solidFill>
              </a:endParaRPr>
            </a:p>
            <a:p>
              <a:pPr marL="0" lvl="1" algn="ctr" defTabSz="622300">
                <a:lnSpc>
                  <a:spcPct val="90000"/>
                </a:lnSpc>
                <a:spcBef>
                  <a:spcPct val="0"/>
                </a:spcBef>
                <a:spcAft>
                  <a:spcPct val="15000"/>
                </a:spcAft>
              </a:pPr>
              <a:r>
                <a:rPr lang="fr-FR" sz="2000" dirty="0">
                  <a:solidFill>
                    <a:srgbClr val="F42D2E"/>
                  </a:solidFill>
                </a:rPr>
                <a:t>Adaptée</a:t>
              </a:r>
            </a:p>
            <a:p>
              <a:pPr marL="0" lvl="1" algn="ctr" defTabSz="622300">
                <a:lnSpc>
                  <a:spcPct val="90000"/>
                </a:lnSpc>
                <a:spcBef>
                  <a:spcPct val="0"/>
                </a:spcBef>
                <a:spcAft>
                  <a:spcPct val="15000"/>
                </a:spcAft>
              </a:pPr>
              <a:r>
                <a:rPr lang="fr-FR" sz="2000" dirty="0">
                  <a:solidFill>
                    <a:srgbClr val="F42D2E"/>
                  </a:solidFill>
                </a:rPr>
                <a:t>aux singularités</a:t>
              </a:r>
              <a:endParaRPr lang="fr-FR" sz="2000" kern="1200" dirty="0">
                <a:solidFill>
                  <a:srgbClr val="F42D2E"/>
                </a:solidFill>
              </a:endParaRPr>
            </a:p>
          </p:txBody>
        </p:sp>
        <p:sp>
          <p:nvSpPr>
            <p:cNvPr id="10" name="ZoneTexte 9"/>
            <p:cNvSpPr txBox="1"/>
            <p:nvPr/>
          </p:nvSpPr>
          <p:spPr>
            <a:xfrm>
              <a:off x="1271589" y="2827426"/>
              <a:ext cx="1500102" cy="307777"/>
            </a:xfrm>
            <a:prstGeom prst="rect">
              <a:avLst/>
            </a:prstGeom>
            <a:noFill/>
          </p:spPr>
          <p:txBody>
            <a:bodyPr wrap="square" rtlCol="0">
              <a:spAutoFit/>
            </a:bodyPr>
            <a:lstStyle/>
            <a:p>
              <a:pPr algn="ctr"/>
              <a:r>
                <a:rPr lang="fr-FR" sz="1400" dirty="0">
                  <a:solidFill>
                    <a:schemeClr val="bg1"/>
                  </a:solidFill>
                  <a:latin typeface="Bauhaus" pitchFamily="2" charset="0"/>
                </a:rPr>
                <a:t>INCLUSION</a:t>
              </a:r>
            </a:p>
          </p:txBody>
        </p:sp>
        <p:sp>
          <p:nvSpPr>
            <p:cNvPr id="7" name="Rectangle 6"/>
            <p:cNvSpPr/>
            <p:nvPr/>
          </p:nvSpPr>
          <p:spPr>
            <a:xfrm>
              <a:off x="1546757" y="1865992"/>
              <a:ext cx="990977" cy="646331"/>
            </a:xfrm>
            <a:prstGeom prst="rect">
              <a:avLst/>
            </a:prstGeom>
          </p:spPr>
          <p:txBody>
            <a:bodyPr wrap="none">
              <a:spAutoFit/>
            </a:bodyPr>
            <a:lstStyle/>
            <a:p>
              <a:pPr algn="ctr"/>
              <a:r>
                <a:rPr lang="fr-FR" sz="1200" dirty="0">
                  <a:solidFill>
                    <a:srgbClr val="FA9625"/>
                  </a:solidFill>
                  <a:latin typeface="Bauhaus 93" panose="04030905020B02020C02" pitchFamily="82" charset="0"/>
                  <a:cs typeface="Times New Roman" pitchFamily="18" charset="0"/>
                </a:rPr>
                <a:t>E-rencontre </a:t>
              </a:r>
            </a:p>
            <a:p>
              <a:pPr algn="ctr"/>
              <a:r>
                <a:rPr lang="fr-FR" sz="1200" dirty="0">
                  <a:solidFill>
                    <a:srgbClr val="FA9625"/>
                  </a:solidFill>
                  <a:latin typeface="Bauhaus 93" panose="04030905020B02020C02" pitchFamily="82" charset="0"/>
                  <a:cs typeface="Times New Roman" pitchFamily="18" charset="0"/>
                </a:rPr>
                <a:t>sportive </a:t>
              </a:r>
            </a:p>
            <a:p>
              <a:pPr algn="ctr"/>
              <a:r>
                <a:rPr lang="fr-FR" sz="1200" dirty="0">
                  <a:solidFill>
                    <a:srgbClr val="FA9625"/>
                  </a:solidFill>
                  <a:latin typeface="Bauhaus 93" panose="04030905020B02020C02" pitchFamily="82" charset="0"/>
                  <a:cs typeface="Times New Roman" pitchFamily="18" charset="0"/>
                </a:rPr>
                <a:t>associative</a:t>
              </a:r>
            </a:p>
          </p:txBody>
        </p:sp>
      </p:grpSp>
      <p:sp>
        <p:nvSpPr>
          <p:cNvPr id="21" name="Rectangle 20">
            <a:extLst>
              <a:ext uri="{FF2B5EF4-FFF2-40B4-BE49-F238E27FC236}">
                <a16:creationId xmlns:a16="http://schemas.microsoft.com/office/drawing/2014/main" id="{CE68B058-3986-409C-BB84-3F275D0CEA63}"/>
              </a:ext>
            </a:extLst>
          </p:cNvPr>
          <p:cNvSpPr/>
          <p:nvPr/>
        </p:nvSpPr>
        <p:spPr>
          <a:xfrm>
            <a:off x="3367146" y="1290936"/>
            <a:ext cx="5199912" cy="3259097"/>
          </a:xfrm>
          <a:prstGeom prst="rect">
            <a:avLst/>
          </a:prstGeom>
        </p:spPr>
        <p:txBody>
          <a:bodyPr wrap="square">
            <a:spAutoFit/>
          </a:bodyPr>
          <a:lstStyle/>
          <a:p>
            <a:pPr>
              <a:lnSpc>
                <a:spcPct val="115000"/>
              </a:lnSpc>
            </a:pPr>
            <a:r>
              <a:rPr lang="fr-FR" dirty="0">
                <a:latin typeface="Calibri" panose="020F0502020204030204" pitchFamily="34" charset="0"/>
                <a:ea typeface="Calibri" panose="020F0502020204030204" pitchFamily="34" charset="0"/>
                <a:cs typeface="Times New Roman" panose="02020603050405020304" pitchFamily="18" charset="0"/>
              </a:rPr>
              <a:t>- Offrir à chacune et chacun une pratique physique adaptée à ses possibilités.</a:t>
            </a:r>
          </a:p>
          <a:p>
            <a:pPr>
              <a:lnSpc>
                <a:spcPct val="115000"/>
              </a:lnSpc>
            </a:pPr>
            <a:r>
              <a:rPr lang="fr-FR" dirty="0">
                <a:latin typeface="Calibri" panose="020F0502020204030204" pitchFamily="34" charset="0"/>
                <a:ea typeface="Calibri" panose="020F0502020204030204" pitchFamily="34" charset="0"/>
                <a:cs typeface="Times New Roman" panose="02020603050405020304" pitchFamily="18" charset="0"/>
              </a:rPr>
              <a:t>- Préparer tous les participants à la rencontre en toute sécurité : pour les adultes notamment en leur faisant prendre conscience de la nécessité d’une pratique raisonnée qui prenne en compte ses aptitudes physiques, la nécessité d’échauffement et d’entrée progressive dans l’effort…).</a:t>
            </a:r>
          </a:p>
          <a:p>
            <a:pPr>
              <a:lnSpc>
                <a:spcPct val="115000"/>
              </a:lnSpc>
            </a:pPr>
            <a:r>
              <a:rPr lang="fr-FR" dirty="0">
                <a:latin typeface="Calibri" panose="020F0502020204030204" pitchFamily="34" charset="0"/>
                <a:ea typeface="Calibri" panose="020F0502020204030204" pitchFamily="34" charset="0"/>
                <a:cs typeface="Times New Roman" panose="02020603050405020304" pitchFamily="18" charset="0"/>
              </a:rPr>
              <a:t>- Permettre à chaque participant de s’engager dans l’action selon ses capacités en adaptant au besoin :</a:t>
            </a:r>
          </a:p>
        </p:txBody>
      </p:sp>
      <p:pic>
        <p:nvPicPr>
          <p:cNvPr id="22" name="Image 21">
            <a:extLst>
              <a:ext uri="{FF2B5EF4-FFF2-40B4-BE49-F238E27FC236}">
                <a16:creationId xmlns:a16="http://schemas.microsoft.com/office/drawing/2014/main" id="{4F8D3401-A2D6-419E-B66A-A935B70406D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4787" y="4512666"/>
            <a:ext cx="7375350" cy="983371"/>
          </a:xfrm>
          <a:prstGeom prst="rect">
            <a:avLst/>
          </a:prstGeom>
          <a:noFill/>
          <a:ln>
            <a:noFill/>
          </a:ln>
        </p:spPr>
      </p:pic>
      <p:sp>
        <p:nvSpPr>
          <p:cNvPr id="11" name="Rectangle 10">
            <a:extLst>
              <a:ext uri="{FF2B5EF4-FFF2-40B4-BE49-F238E27FC236}">
                <a16:creationId xmlns:a16="http://schemas.microsoft.com/office/drawing/2014/main" id="{F1FAB4BB-88BD-4D57-905D-D8D4F7510565}"/>
              </a:ext>
            </a:extLst>
          </p:cNvPr>
          <p:cNvSpPr/>
          <p:nvPr/>
        </p:nvSpPr>
        <p:spPr>
          <a:xfrm>
            <a:off x="922013" y="5662182"/>
            <a:ext cx="7665358" cy="710707"/>
          </a:xfrm>
          <a:prstGeom prst="rect">
            <a:avLst/>
          </a:prstGeom>
          <a:ln w="28575">
            <a:solidFill>
              <a:srgbClr val="FF0000"/>
            </a:solidFill>
          </a:ln>
        </p:spPr>
        <p:txBody>
          <a:bodyPr wrap="square">
            <a:spAutoFit/>
          </a:bodyPr>
          <a:lstStyle/>
          <a:p>
            <a:pPr marL="453390" indent="-226695">
              <a:lnSpc>
                <a:spcPct val="115000"/>
              </a:lnSpc>
              <a:spcAft>
                <a:spcPts val="1000"/>
              </a:spcAft>
            </a:pPr>
            <a:r>
              <a:rPr lang="fr-FR"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But : </a:t>
            </a:r>
            <a:r>
              <a:rPr lang="fr-FR"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Times New Roman" panose="02020603050405020304" pitchFamily="18" charset="0"/>
              </a:rPr>
              <a:t>vivre tous ensemble une pratique physique adaptée aux besoins et aux possibilités de </a:t>
            </a:r>
            <a:r>
              <a:rPr lang="fr-FR" dirty="0" err="1">
                <a:latin typeface="Calibri" panose="020F0502020204030204" pitchFamily="34" charset="0"/>
                <a:ea typeface="Calibri" panose="020F0502020204030204" pitchFamily="34" charset="0"/>
                <a:cs typeface="Times New Roman" panose="02020603050405020304" pitchFamily="18" charset="0"/>
              </a:rPr>
              <a:t>chacun.e</a:t>
            </a:r>
            <a:r>
              <a:rPr lang="fr-FR"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643345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787400" y="127001"/>
            <a:ext cx="7772400" cy="1269999"/>
          </a:xfrm>
        </p:spPr>
        <p:txBody>
          <a:bodyPr>
            <a:normAutofit fontScale="90000"/>
          </a:bodyPr>
          <a:lstStyle/>
          <a:p>
            <a:pPr>
              <a:lnSpc>
                <a:spcPct val="100000"/>
              </a:lnSpc>
              <a:defRPr/>
            </a:pPr>
            <a:br>
              <a:rPr lang="fr-FR" sz="9600" dirty="0">
                <a:solidFill>
                  <a:srgbClr val="FA9625"/>
                </a:solidFill>
                <a:latin typeface="Bauhaus 93" panose="04030905020B02020C02" pitchFamily="82" charset="0"/>
              </a:rPr>
            </a:br>
            <a:endParaRPr lang="fr-FR" sz="1400" dirty="0"/>
          </a:p>
        </p:txBody>
      </p:sp>
      <p:sp>
        <p:nvSpPr>
          <p:cNvPr id="20" name="Rectangle 19"/>
          <p:cNvSpPr/>
          <p:nvPr/>
        </p:nvSpPr>
        <p:spPr>
          <a:xfrm>
            <a:off x="749299" y="44304"/>
            <a:ext cx="7235752" cy="2031325"/>
          </a:xfrm>
          <a:prstGeom prst="rect">
            <a:avLst/>
          </a:prstGeom>
        </p:spPr>
        <p:txBody>
          <a:bodyPr wrap="square">
            <a:spAutoFit/>
          </a:bodyPr>
          <a:lstStyle/>
          <a:p>
            <a:r>
              <a:rPr lang="fr-FR" sz="3600" dirty="0">
                <a:solidFill>
                  <a:srgbClr val="FA9625"/>
                </a:solidFill>
                <a:latin typeface="Bauhaus" pitchFamily="2" charset="0"/>
                <a:cs typeface="Times New Roman" pitchFamily="18" charset="0"/>
              </a:rPr>
              <a:t>La E-rencontre sportive associative :</a:t>
            </a:r>
          </a:p>
          <a:p>
            <a:pPr algn="r"/>
            <a:r>
              <a:rPr lang="fr-FR" sz="3600" dirty="0">
                <a:solidFill>
                  <a:srgbClr val="A2CF64"/>
                </a:solidFill>
                <a:latin typeface="Bauhaus" pitchFamily="2" charset="0"/>
                <a:cs typeface="Times New Roman" pitchFamily="18" charset="0"/>
              </a:rPr>
              <a:t>un espace-temps d’échanges et d’expression </a:t>
            </a:r>
          </a:p>
          <a:p>
            <a:endParaRPr lang="fr-FR" dirty="0"/>
          </a:p>
        </p:txBody>
      </p:sp>
      <p:grpSp>
        <p:nvGrpSpPr>
          <p:cNvPr id="8" name="Groupe 7">
            <a:extLst>
              <a:ext uri="{FF2B5EF4-FFF2-40B4-BE49-F238E27FC236}">
                <a16:creationId xmlns:a16="http://schemas.microsoft.com/office/drawing/2014/main" id="{D68C51DA-5DAD-44AC-A78E-EA0E23D6D1C5}"/>
              </a:ext>
            </a:extLst>
          </p:cNvPr>
          <p:cNvGrpSpPr/>
          <p:nvPr/>
        </p:nvGrpSpPr>
        <p:grpSpPr>
          <a:xfrm>
            <a:off x="958341" y="1300781"/>
            <a:ext cx="2069097" cy="3022180"/>
            <a:chOff x="896217" y="1162558"/>
            <a:chExt cx="2069097" cy="3022180"/>
          </a:xfrm>
        </p:grpSpPr>
        <p:sp>
          <p:nvSpPr>
            <p:cNvPr id="18" name="Rectangle à coins arrondis 17"/>
            <p:cNvSpPr/>
            <p:nvPr/>
          </p:nvSpPr>
          <p:spPr>
            <a:xfrm>
              <a:off x="896217" y="3104745"/>
              <a:ext cx="2069097" cy="1079993"/>
            </a:xfrm>
            <a:prstGeom prst="roundRect">
              <a:avLst/>
            </a:prstGeom>
            <a:ln>
              <a:solidFill>
                <a:srgbClr val="A2CF64"/>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t" anchorCtr="0">
              <a:noAutofit/>
            </a:bodyPr>
            <a:lstStyle/>
            <a:p>
              <a:pPr marL="0" lvl="1" defTabSz="622300">
                <a:spcBef>
                  <a:spcPct val="0"/>
                </a:spcBef>
              </a:pPr>
              <a:r>
                <a:rPr lang="fr-FR" sz="2000" dirty="0">
                  <a:solidFill>
                    <a:srgbClr val="A2CF64"/>
                  </a:solidFill>
                </a:rPr>
                <a:t>Pour que l’enfant </a:t>
              </a:r>
            </a:p>
            <a:p>
              <a:pPr marL="0" lvl="1" defTabSz="622300">
                <a:spcBef>
                  <a:spcPct val="0"/>
                </a:spcBef>
              </a:pPr>
              <a:r>
                <a:rPr lang="fr-FR" sz="2000" dirty="0">
                  <a:solidFill>
                    <a:srgbClr val="A2CF64"/>
                  </a:solidFill>
                </a:rPr>
                <a:t>échange et  qu’il ait toute sa place</a:t>
              </a:r>
              <a:endParaRPr lang="fr-FR" sz="2000" kern="1200" dirty="0">
                <a:solidFill>
                  <a:srgbClr val="A2CF64"/>
                </a:solidFill>
              </a:endParaRPr>
            </a:p>
          </p:txBody>
        </p:sp>
        <p:grpSp>
          <p:nvGrpSpPr>
            <p:cNvPr id="6" name="Groupe 5">
              <a:extLst>
                <a:ext uri="{FF2B5EF4-FFF2-40B4-BE49-F238E27FC236}">
                  <a16:creationId xmlns:a16="http://schemas.microsoft.com/office/drawing/2014/main" id="{A48AB2B5-9568-438F-AFEC-5EFC9954EDC5}"/>
                </a:ext>
              </a:extLst>
            </p:cNvPr>
            <p:cNvGrpSpPr/>
            <p:nvPr/>
          </p:nvGrpSpPr>
          <p:grpSpPr>
            <a:xfrm>
              <a:off x="1025724" y="1162558"/>
              <a:ext cx="1939590" cy="1889857"/>
              <a:chOff x="1025724" y="1162558"/>
              <a:chExt cx="1939590" cy="1889857"/>
            </a:xfrm>
          </p:grpSpPr>
          <p:pic>
            <p:nvPicPr>
              <p:cNvPr id="3" name="Image 2"/>
              <p:cNvPicPr>
                <a:picLocks noChangeAspect="1"/>
              </p:cNvPicPr>
              <p:nvPr/>
            </p:nvPicPr>
            <p:blipFill>
              <a:blip r:embed="rId3"/>
              <a:stretch>
                <a:fillRect/>
              </a:stretch>
            </p:blipFill>
            <p:spPr>
              <a:xfrm>
                <a:off x="1025724" y="1162558"/>
                <a:ext cx="1939590" cy="1889857"/>
              </a:xfrm>
              <a:prstGeom prst="rect">
                <a:avLst/>
              </a:prstGeom>
            </p:spPr>
          </p:pic>
          <p:sp>
            <p:nvSpPr>
              <p:cNvPr id="11" name="ZoneTexte 10"/>
              <p:cNvSpPr txBox="1"/>
              <p:nvPr/>
            </p:nvSpPr>
            <p:spPr>
              <a:xfrm rot="3443884">
                <a:off x="801517" y="2160584"/>
                <a:ext cx="1242261" cy="307777"/>
              </a:xfrm>
              <a:prstGeom prst="rect">
                <a:avLst/>
              </a:prstGeom>
              <a:noFill/>
            </p:spPr>
            <p:txBody>
              <a:bodyPr wrap="square" rtlCol="0">
                <a:spAutoFit/>
              </a:bodyPr>
              <a:lstStyle/>
              <a:p>
                <a:pPr algn="ctr"/>
                <a:r>
                  <a:rPr lang="fr-FR" sz="1400" dirty="0">
                    <a:solidFill>
                      <a:schemeClr val="bg1"/>
                    </a:solidFill>
                    <a:latin typeface="Bauhaus" pitchFamily="2" charset="0"/>
                  </a:rPr>
                  <a:t>ENFANTS</a:t>
                </a:r>
              </a:p>
            </p:txBody>
          </p:sp>
          <p:sp>
            <p:nvSpPr>
              <p:cNvPr id="7" name="Rectangle 6"/>
              <p:cNvSpPr/>
              <p:nvPr/>
            </p:nvSpPr>
            <p:spPr>
              <a:xfrm>
                <a:off x="1532839" y="1789732"/>
                <a:ext cx="990977" cy="646331"/>
              </a:xfrm>
              <a:prstGeom prst="rect">
                <a:avLst/>
              </a:prstGeom>
            </p:spPr>
            <p:txBody>
              <a:bodyPr wrap="none">
                <a:spAutoFit/>
              </a:bodyPr>
              <a:lstStyle/>
              <a:p>
                <a:pPr algn="ctr"/>
                <a:r>
                  <a:rPr lang="fr-FR" sz="1200" dirty="0">
                    <a:solidFill>
                      <a:srgbClr val="FA9625"/>
                    </a:solidFill>
                    <a:latin typeface="Bauhaus 93" panose="04030905020B02020C02" pitchFamily="82" charset="0"/>
                    <a:cs typeface="Times New Roman" pitchFamily="18" charset="0"/>
                  </a:rPr>
                  <a:t>E-rencontre </a:t>
                </a:r>
              </a:p>
              <a:p>
                <a:pPr algn="ctr"/>
                <a:r>
                  <a:rPr lang="fr-FR" sz="1200" dirty="0">
                    <a:solidFill>
                      <a:srgbClr val="FA9625"/>
                    </a:solidFill>
                    <a:latin typeface="Bauhaus 93" panose="04030905020B02020C02" pitchFamily="82" charset="0"/>
                    <a:cs typeface="Times New Roman" pitchFamily="18" charset="0"/>
                  </a:rPr>
                  <a:t>sportive </a:t>
                </a:r>
              </a:p>
              <a:p>
                <a:pPr algn="ctr"/>
                <a:r>
                  <a:rPr lang="fr-FR" sz="1200" dirty="0">
                    <a:solidFill>
                      <a:srgbClr val="FA9625"/>
                    </a:solidFill>
                    <a:latin typeface="Bauhaus 93" panose="04030905020B02020C02" pitchFamily="82" charset="0"/>
                    <a:cs typeface="Times New Roman" pitchFamily="18" charset="0"/>
                  </a:rPr>
                  <a:t>associative</a:t>
                </a:r>
              </a:p>
            </p:txBody>
          </p:sp>
        </p:grpSp>
      </p:grpSp>
      <p:sp>
        <p:nvSpPr>
          <p:cNvPr id="4" name="Rectangle 3">
            <a:extLst>
              <a:ext uri="{FF2B5EF4-FFF2-40B4-BE49-F238E27FC236}">
                <a16:creationId xmlns:a16="http://schemas.microsoft.com/office/drawing/2014/main" id="{383BAE55-31E9-41FB-8E83-2E8CEE47E3E3}"/>
              </a:ext>
            </a:extLst>
          </p:cNvPr>
          <p:cNvSpPr/>
          <p:nvPr/>
        </p:nvSpPr>
        <p:spPr>
          <a:xfrm>
            <a:off x="3613659" y="2139343"/>
            <a:ext cx="4572000" cy="2622000"/>
          </a:xfrm>
          <a:prstGeom prst="rect">
            <a:avLst/>
          </a:prstGeom>
        </p:spPr>
        <p:txBody>
          <a:bodyPr>
            <a:spAutoFit/>
          </a:bodyPr>
          <a:lstStyle/>
          <a:p>
            <a:pPr marL="342900" indent="-342900">
              <a:lnSpc>
                <a:spcPct val="115000"/>
              </a:lnSpc>
              <a:buFont typeface="Calibri" panose="020F050202020403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Pour exprimer son ressenti /son plaisir, ses efforts, ses progrès</a:t>
            </a:r>
          </a:p>
          <a:p>
            <a:pPr marL="342900" lvl="0" indent="-342900">
              <a:lnSpc>
                <a:spcPct val="115000"/>
              </a:lnSpc>
              <a:spcAft>
                <a:spcPts val="0"/>
              </a:spcAft>
              <a:buFont typeface="Calibri" panose="020F050202020403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Pour réfléchir à son activité, échanger et partager : remue-méninges, débat associatif</a:t>
            </a:r>
          </a:p>
          <a:p>
            <a:pPr marL="342900" lvl="0" indent="-342900">
              <a:lnSpc>
                <a:spcPct val="115000"/>
              </a:lnSpc>
              <a:spcAft>
                <a:spcPts val="0"/>
              </a:spcAft>
              <a:buFont typeface="Calibri" panose="020F050202020403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Pour communiquer entre participants enfants (d’âges différents) et adultes.</a:t>
            </a:r>
          </a:p>
          <a:p>
            <a:pPr marL="342900" lvl="0" indent="-342900">
              <a:lnSpc>
                <a:spcPct val="115000"/>
              </a:lnSpc>
              <a:spcAft>
                <a:spcPts val="1000"/>
              </a:spcAft>
              <a:buFont typeface="Calibri" panose="020F0502020204030204" pitchFamily="34" charset="0"/>
              <a:buChar char="-"/>
            </a:pP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DFE0B91B-E5BF-4DC6-9F42-EDABE7BD67C0}"/>
              </a:ext>
            </a:extLst>
          </p:cNvPr>
          <p:cNvSpPr/>
          <p:nvPr/>
        </p:nvSpPr>
        <p:spPr>
          <a:xfrm>
            <a:off x="929026" y="5317063"/>
            <a:ext cx="7665358" cy="710707"/>
          </a:xfrm>
          <a:prstGeom prst="rect">
            <a:avLst/>
          </a:prstGeom>
          <a:ln w="28575">
            <a:solidFill>
              <a:srgbClr val="A2CF64"/>
            </a:solidFill>
          </a:ln>
        </p:spPr>
        <p:txBody>
          <a:bodyPr wrap="square">
            <a:spAutoFit/>
          </a:bodyPr>
          <a:lstStyle/>
          <a:p>
            <a:pPr marL="453390" indent="-226695">
              <a:lnSpc>
                <a:spcPct val="115000"/>
              </a:lnSpc>
              <a:spcAft>
                <a:spcPts val="1000"/>
              </a:spcAft>
            </a:pPr>
            <a:r>
              <a:rPr lang="fr-FR" b="1" u="sng" dirty="0">
                <a:solidFill>
                  <a:srgbClr val="A2CF64"/>
                </a:solidFill>
                <a:latin typeface="Calibri" panose="020F0502020204030204" pitchFamily="34" charset="0"/>
                <a:ea typeface="Calibri" panose="020F0502020204030204" pitchFamily="34" charset="0"/>
                <a:cs typeface="Times New Roman" panose="02020603050405020304" pitchFamily="18" charset="0"/>
              </a:rPr>
              <a:t>But : </a:t>
            </a:r>
            <a:r>
              <a:rPr lang="fr-FR" dirty="0">
                <a:latin typeface="Calibri" panose="020F0502020204030204" pitchFamily="34" charset="0"/>
                <a:ea typeface="Calibri" panose="020F0502020204030204" pitchFamily="34" charset="0"/>
                <a:cs typeface="Times New Roman" panose="02020603050405020304" pitchFamily="18" charset="0"/>
              </a:rPr>
              <a:t>Offrir à toutes et tous la possibilité de l’expression de ses émotions et de ses sentiments</a:t>
            </a:r>
          </a:p>
        </p:txBody>
      </p:sp>
    </p:spTree>
    <p:extLst>
      <p:ext uri="{BB962C8B-B14F-4D97-AF65-F5344CB8AC3E}">
        <p14:creationId xmlns:p14="http://schemas.microsoft.com/office/powerpoint/2010/main" val="1949645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787400" y="127001"/>
            <a:ext cx="7772400" cy="1269999"/>
          </a:xfrm>
        </p:spPr>
        <p:txBody>
          <a:bodyPr>
            <a:normAutofit fontScale="90000"/>
          </a:bodyPr>
          <a:lstStyle/>
          <a:p>
            <a:pPr>
              <a:lnSpc>
                <a:spcPct val="100000"/>
              </a:lnSpc>
              <a:defRPr/>
            </a:pPr>
            <a:br>
              <a:rPr lang="fr-FR" sz="9600" dirty="0">
                <a:solidFill>
                  <a:srgbClr val="FA9625"/>
                </a:solidFill>
                <a:latin typeface="Bauhaus 93" panose="04030905020B02020C02" pitchFamily="82" charset="0"/>
              </a:rPr>
            </a:br>
            <a:endParaRPr lang="fr-FR" sz="1400" dirty="0"/>
          </a:p>
        </p:txBody>
      </p:sp>
      <p:sp>
        <p:nvSpPr>
          <p:cNvPr id="20" name="Rectangle 19"/>
          <p:cNvSpPr/>
          <p:nvPr/>
        </p:nvSpPr>
        <p:spPr>
          <a:xfrm>
            <a:off x="1456395" y="1794016"/>
            <a:ext cx="7299548" cy="1200329"/>
          </a:xfrm>
          <a:prstGeom prst="rect">
            <a:avLst/>
          </a:prstGeom>
        </p:spPr>
        <p:txBody>
          <a:bodyPr wrap="square">
            <a:spAutoFit/>
          </a:bodyPr>
          <a:lstStyle/>
          <a:p>
            <a:pPr algn="r"/>
            <a:r>
              <a:rPr lang="fr-FR" sz="3600" dirty="0">
                <a:solidFill>
                  <a:srgbClr val="FF0000"/>
                </a:solidFill>
                <a:latin typeface="Bauhaus" pitchFamily="2" charset="0"/>
                <a:cs typeface="Times New Roman" pitchFamily="18" charset="0"/>
              </a:rPr>
              <a:t>Et maintenant, </a:t>
            </a:r>
          </a:p>
          <a:p>
            <a:pPr algn="r"/>
            <a:r>
              <a:rPr lang="fr-FR" sz="3600" dirty="0">
                <a:solidFill>
                  <a:srgbClr val="FF0000"/>
                </a:solidFill>
                <a:latin typeface="Bauhaus" pitchFamily="2" charset="0"/>
                <a:cs typeface="Times New Roman" pitchFamily="18" charset="0"/>
              </a:rPr>
              <a:t>pour la fin d’année scolaire?</a:t>
            </a:r>
          </a:p>
        </p:txBody>
      </p:sp>
      <p:sp>
        <p:nvSpPr>
          <p:cNvPr id="13" name="Rectangle 12">
            <a:extLst>
              <a:ext uri="{FF2B5EF4-FFF2-40B4-BE49-F238E27FC236}">
                <a16:creationId xmlns:a16="http://schemas.microsoft.com/office/drawing/2014/main" id="{F1FAB4BB-88BD-4D57-905D-D8D4F7510565}"/>
              </a:ext>
            </a:extLst>
          </p:cNvPr>
          <p:cNvSpPr/>
          <p:nvPr/>
        </p:nvSpPr>
        <p:spPr>
          <a:xfrm>
            <a:off x="1090585" y="5406773"/>
            <a:ext cx="7665358" cy="729430"/>
          </a:xfrm>
          <a:prstGeom prst="rect">
            <a:avLst/>
          </a:prstGeom>
          <a:ln w="28575">
            <a:solidFill>
              <a:srgbClr val="FF0000"/>
            </a:solidFill>
          </a:ln>
        </p:spPr>
        <p:txBody>
          <a:bodyPr wrap="square">
            <a:spAutoFit/>
          </a:bodyPr>
          <a:lstStyle/>
          <a:p>
            <a:pPr marL="453390" indent="-226695">
              <a:lnSpc>
                <a:spcPct val="115000"/>
              </a:lnSpc>
              <a:spcAft>
                <a:spcPts val="1000"/>
              </a:spcAft>
            </a:pPr>
            <a:r>
              <a:rPr lang="fr-FR"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But : </a:t>
            </a:r>
            <a:r>
              <a:rPr lang="fr-FR"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Times New Roman" panose="02020603050405020304" pitchFamily="18" charset="0"/>
              </a:rPr>
              <a:t>Fédérer le mouvement sur cette nouvelle forme de rencontre dans le cadre de la journée de l’Olympisme.</a:t>
            </a:r>
          </a:p>
        </p:txBody>
      </p:sp>
      <p:sp>
        <p:nvSpPr>
          <p:cNvPr id="14" name="Rectangle 13">
            <a:extLst>
              <a:ext uri="{FF2B5EF4-FFF2-40B4-BE49-F238E27FC236}">
                <a16:creationId xmlns:a16="http://schemas.microsoft.com/office/drawing/2014/main" id="{CE68B058-3986-409C-BB84-3F275D0CEA63}"/>
              </a:ext>
            </a:extLst>
          </p:cNvPr>
          <p:cNvSpPr/>
          <p:nvPr/>
        </p:nvSpPr>
        <p:spPr>
          <a:xfrm>
            <a:off x="1444492" y="3391361"/>
            <a:ext cx="6957544" cy="1685077"/>
          </a:xfrm>
          <a:prstGeom prst="rect">
            <a:avLst/>
          </a:prstGeom>
        </p:spPr>
        <p:txBody>
          <a:bodyPr wrap="square">
            <a:spAutoFit/>
          </a:bodyPr>
          <a:lstStyle/>
          <a:p>
            <a:pPr>
              <a:lnSpc>
                <a:spcPct val="115000"/>
              </a:lnSpc>
            </a:pPr>
            <a:r>
              <a:rPr lang="fr-FR" dirty="0">
                <a:latin typeface="Calibri" panose="020F0502020204030204" pitchFamily="34" charset="0"/>
                <a:ea typeface="Calibri" panose="020F0502020204030204" pitchFamily="34" charset="0"/>
                <a:cs typeface="Times New Roman" panose="02020603050405020304" pitchFamily="18" charset="0"/>
              </a:rPr>
              <a:t>- Définir un cadre commun et partagé de la E-rencontre</a:t>
            </a:r>
          </a:p>
          <a:p>
            <a:pPr>
              <a:lnSpc>
                <a:spcPct val="115000"/>
              </a:lnSpc>
            </a:pPr>
            <a:r>
              <a:rPr lang="fr-FR" dirty="0">
                <a:latin typeface="Calibri" panose="020F0502020204030204" pitchFamily="34" charset="0"/>
                <a:ea typeface="Calibri" panose="020F0502020204030204" pitchFamily="34" charset="0"/>
                <a:cs typeface="Times New Roman" panose="02020603050405020304" pitchFamily="18" charset="0"/>
              </a:rPr>
              <a:t>- Centraliser, organiser et mutualiser les actions conduites pour faire une offre des possibles la plus étoffée possible</a:t>
            </a:r>
          </a:p>
          <a:p>
            <a:pPr>
              <a:lnSpc>
                <a:spcPct val="115000"/>
              </a:lnSpc>
            </a:pPr>
            <a:r>
              <a:rPr lang="fr-FR" dirty="0">
                <a:latin typeface="Calibri" panose="020F0502020204030204" pitchFamily="34" charset="0"/>
                <a:ea typeface="Calibri" panose="020F0502020204030204" pitchFamily="34" charset="0"/>
                <a:cs typeface="Times New Roman" panose="02020603050405020304" pitchFamily="18" charset="0"/>
              </a:rPr>
              <a:t>- Concevoir une E-rencontre nationale déclinée sur l’ensemble des territoires.</a:t>
            </a:r>
          </a:p>
        </p:txBody>
      </p:sp>
      <p:pic>
        <p:nvPicPr>
          <p:cNvPr id="15" name="Picture 2" descr="E-Rencontre USEP">
            <a:extLst>
              <a:ext uri="{FF2B5EF4-FFF2-40B4-BE49-F238E27FC236}">
                <a16:creationId xmlns:a16="http://schemas.microsoft.com/office/drawing/2014/main" id="{A3280E2E-E859-417E-A64E-E93AE0C059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141" y="190020"/>
            <a:ext cx="4044123" cy="2022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92469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10960</TotalTime>
  <Words>899</Words>
  <Application>Microsoft Office PowerPoint</Application>
  <PresentationFormat>Affichage à l'écran (4:3)</PresentationFormat>
  <Paragraphs>146</Paragraphs>
  <Slides>8</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Bauhaus</vt:lpstr>
      <vt:lpstr>Bauhaus 93</vt:lpstr>
      <vt:lpstr>Calibri</vt:lpstr>
      <vt:lpstr>Calibri Light</vt:lpstr>
      <vt:lpstr>Gill Sans MT</vt:lpstr>
      <vt:lpstr>Thème Office</vt:lpstr>
      <vt:lpstr>E-Rencontre Sportive Associative  </vt:lpstr>
      <vt:lpstr> </vt:lpstr>
      <vt:lpstr> </vt:lpstr>
      <vt:lpstr> </vt:lpstr>
      <vt:lpstr> </vt:lpstr>
      <vt:lpstr> </vt:lpstr>
      <vt:lpstr> </vt:lpstr>
      <vt:lpstr> </vt:lpstr>
    </vt:vector>
  </TitlesOfParts>
  <Company>Compagnie du Mont Blanc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rencontre  sportive  associative Définition</dc:title>
  <dc:creator>Patrick LABLANCHE</dc:creator>
  <cp:lastModifiedBy>Phillipe BRENOT</cp:lastModifiedBy>
  <cp:revision>67</cp:revision>
  <dcterms:created xsi:type="dcterms:W3CDTF">2017-11-26T06:24:12Z</dcterms:created>
  <dcterms:modified xsi:type="dcterms:W3CDTF">2020-06-10T07:12:24Z</dcterms:modified>
</cp:coreProperties>
</file>