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A9E"/>
    <a:srgbClr val="FF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175EA-E1EA-492B-8ACD-63EA6ED7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4825A9-5ECB-4B0A-A0C8-65BC1C5F2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28547-9390-4CB0-A859-77D78BC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F34C7-20C3-4F00-B62D-5F5F7414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3AEB5-7FB1-4554-8FDF-ACD0E2D4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26103-2CCE-4C79-AEB3-28038B65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47B148-CDC2-42BD-9E38-98AC732FB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94777-568D-40C0-9727-D97F40C9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654DF-C7CD-469D-8EE4-96B4C6B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5D47F8-94EE-46DF-8522-30361352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98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20C353-2318-4E1D-817D-BA9546290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78B8B0-5E25-498B-8639-5CE7C325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BF4CD-DD9A-46C7-ADFC-E6A50BA3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78DB0-27C8-4E96-9317-1ED46C00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0F78A-F4CC-4486-BF08-D2982AE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C9BAC-3575-4D4E-A32A-72720E5E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62529-8D39-42E2-93D0-BD576BAA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C0F54-4B6F-446A-B721-6279CA71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B5535-02FB-449D-9EB2-D65BF999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C88EB-1F7F-4EEC-9D9D-1B59637E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1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9467D-3CF2-4EAA-B55D-9B26EBC2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B9B20F-7213-40F8-9D4E-4650B7954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6BD2D-BCAA-4267-8BBA-DF12261C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8FFCAC-ABB8-46E6-A5BB-22874E67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A21D9-A635-4824-8389-AB5ECEA6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7BD26-A922-4375-AC32-594E0407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14395-8BB8-4865-8D4F-5808E8119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42446F-14D7-4ABE-A5C6-C9DEE054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B06A1D-E306-4043-A63E-20819A0A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853C75-A356-4940-A998-74047747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03BAF-ECBD-4CC9-8605-DB32684E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3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CEDE2-EE49-4E85-8450-C78A5860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507B-1E9B-4DAB-9B1B-267E44F2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561BD-20FE-4B10-8460-127708F22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9DCB47-7B18-48F6-B5C9-69F9FD47F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01908D-5D22-48B7-A3F9-58DB8EE68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BB2B9D-20DE-4483-9A2B-26283255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B68422-F572-4DD0-9F88-6B9F9CCB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FE3CC5-A47D-4E6D-897B-04D61A04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3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3852D-E27D-4312-BA69-4CCE9A9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ADE8EE-1096-479A-A0C8-E19E9C4E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B34A0E-A915-41C4-BFF8-32263388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5D474-20AE-4412-A03E-EE46139C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FAE478-9977-4565-B7D4-F50684BE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2CD404-F5EB-403F-98D5-7D25A098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E8D85F-1B14-49D1-B13A-E22EE651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5536E-D2FA-493D-A61C-BAA91BC0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E867C-D414-4BFA-BE35-AE46C27D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440127-740B-470F-8529-35D55A67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6B30EA-9483-44AB-AF8A-F49B9D22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EE5CFA-6551-4422-AEAF-C99F56A7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F27B82-C347-43C4-827D-3D5E872D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F3E64-E7D1-46C3-9D30-9ADF8D34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0F1841-0B88-4247-981C-B11BD1F52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E972A9-88CA-47E9-8F4D-3986C839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B66555-E83F-435B-9228-08777D96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5C9E1E-4F4A-46A8-ADAC-E588703F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3CC3E9-3E4B-49F9-AAA7-97AD6DB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ACD4C8-163E-425F-A8F6-F717F7FF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63A889-979D-49E8-9869-EE6BA7FF2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2E285-FE9A-47EE-B3CB-E96DB6DE7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8834-4CE1-420A-BCBD-08470A388CD9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7DA60-6482-4D50-B056-7B178677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C1E73-9FC2-4653-9A6A-FC01438DB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310D-EB4E-4BEB-9450-F4EA1C52D6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7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4" y="1391007"/>
            <a:ext cx="10252118" cy="413430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351B88-E1A9-44BD-AE8D-C899BF4A64AC}"/>
              </a:ext>
            </a:extLst>
          </p:cNvPr>
          <p:cNvSpPr txBox="1"/>
          <p:nvPr/>
        </p:nvSpPr>
        <p:spPr>
          <a:xfrm>
            <a:off x="1" y="1522030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Pour des</a:t>
            </a:r>
          </a:p>
          <a:p>
            <a:pPr algn="ctr"/>
            <a:r>
              <a:rPr lang="fr-FR" sz="58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Rencontres </a:t>
            </a:r>
            <a:r>
              <a:rPr lang="fr-FR" sz="5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Sportives</a:t>
            </a:r>
            <a:r>
              <a:rPr lang="fr-FR" sz="58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 </a:t>
            </a:r>
            <a:r>
              <a:rPr lang="fr-FR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Associatives</a:t>
            </a:r>
            <a:r>
              <a:rPr lang="fr-FR" sz="58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 </a:t>
            </a:r>
            <a:r>
              <a:rPr lang="fr-FR" sz="5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USEP</a:t>
            </a:r>
            <a:r>
              <a:rPr lang="fr-FR" sz="58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 </a:t>
            </a:r>
            <a:r>
              <a:rPr lang="fr-FR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adaptées aux contraintes sanitaires</a:t>
            </a:r>
          </a:p>
        </p:txBody>
      </p:sp>
      <p:pic>
        <p:nvPicPr>
          <p:cNvPr id="15" name="Image 14" descr="Une image contenant texte, signe, dessin&#10;&#10;Description générée automatiquement">
            <a:extLst>
              <a:ext uri="{FF2B5EF4-FFF2-40B4-BE49-F238E27FC236}">
                <a16:creationId xmlns:a16="http://schemas.microsoft.com/office/drawing/2014/main" id="{E84D7791-715F-4D80-921A-FAF3CCDFC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10025"/>
          <a:stretch/>
        </p:blipFill>
        <p:spPr>
          <a:xfrm rot="1008926">
            <a:off x="9739213" y="341341"/>
            <a:ext cx="1888482" cy="1887280"/>
          </a:xfrm>
          <a:prstGeom prst="rect">
            <a:avLst/>
          </a:prstGeom>
        </p:spPr>
      </p:pic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1CF8F44-BBCE-47B8-817E-1E3146D07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" y="1"/>
            <a:ext cx="1464735" cy="17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" y="1614398"/>
            <a:ext cx="10252118" cy="41343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6EC6C5-14AC-4D76-8302-EB35E25A3392}"/>
              </a:ext>
            </a:extLst>
          </p:cNvPr>
          <p:cNvSpPr/>
          <p:nvPr/>
        </p:nvSpPr>
        <p:spPr>
          <a:xfrm>
            <a:off x="177420" y="1167281"/>
            <a:ext cx="11868806" cy="498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b="1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Rencontres de Temps scolaire </a:t>
            </a:r>
            <a:r>
              <a:rPr lang="fr-FR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document </a:t>
            </a:r>
            <a:r>
              <a:rPr lang="fr-FR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« Rentrée scolaire 2020 – Repères pour la reprise de l’éducation Physique et Sportive en contexte COVID »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publié par le Ministère de l’Education Nationale le 26 août 2020 indique que </a:t>
            </a:r>
            <a:r>
              <a:rPr lang="fr-FR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« la question des rencontres entre les écoles sera traitée avec les fédérations scolaires qui les organisent (UNSS, USEP et UGSEL) ».</a:t>
            </a:r>
          </a:p>
          <a:p>
            <a:pPr>
              <a:lnSpc>
                <a:spcPct val="107000"/>
              </a:lnSpc>
            </a:pPr>
            <a:endParaRPr lang="fr-FR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2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Rencontres Hors Temps Scolaire </a:t>
            </a:r>
            <a:r>
              <a:rPr lang="fr-F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Ministère des sports a édité un </a:t>
            </a:r>
            <a:r>
              <a:rPr lang="fr-FR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« guide de la rentrée sportive »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qui présente notamment les mesures sanitaires à prendre pour une pratique sportive fédérale.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C’est à ces titres que l’USEP 62 propose ce document à l’attention de ses partenaires et adhérents. Il a pour but d’aider à la reprise des rencontres USEP </a:t>
            </a:r>
            <a:r>
              <a:rPr lang="fr-FR" sz="2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Temps Scolaire </a:t>
            </a:r>
            <a:r>
              <a:rPr lang="fr-F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Hors du Temps Scolaire </a:t>
            </a:r>
            <a:r>
              <a:rPr lang="fr-F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précisant le cadre à privilégier en ce début d’année scolaire.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7B6043-9AC9-4FF9-A2A0-F0866C64E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10437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497C35-F2CE-4C3D-B77A-AF7333138ED7}"/>
              </a:ext>
            </a:extLst>
          </p:cNvPr>
          <p:cNvSpPr txBox="1"/>
          <p:nvPr/>
        </p:nvSpPr>
        <p:spPr>
          <a:xfrm>
            <a:off x="1992573" y="191068"/>
            <a:ext cx="45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Préalable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F0E0C8-A3A8-4979-8F0B-1987381D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00" y="95532"/>
            <a:ext cx="749332" cy="9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" y="1614398"/>
            <a:ext cx="10252118" cy="4134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7B6043-9AC9-4FF9-A2A0-F0866C64E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10437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497C35-F2CE-4C3D-B77A-AF7333138ED7}"/>
              </a:ext>
            </a:extLst>
          </p:cNvPr>
          <p:cNvSpPr txBox="1"/>
          <p:nvPr/>
        </p:nvSpPr>
        <p:spPr>
          <a:xfrm>
            <a:off x="1992573" y="150124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Les règles de distanciation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B350B-0CD0-44AB-A145-3CF90D6BBBC5}"/>
              </a:ext>
            </a:extLst>
          </p:cNvPr>
          <p:cNvSpPr/>
          <p:nvPr/>
        </p:nvSpPr>
        <p:spPr>
          <a:xfrm>
            <a:off x="145773" y="976974"/>
            <a:ext cx="120462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Les organisateurs veilleront à </a:t>
            </a: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Limiter le nombre de participants </a:t>
            </a:r>
            <a:r>
              <a:rPr lang="fr-FR" sz="2400" dirty="0">
                <a:cs typeface="Times New Roman" panose="02020603050405020304" pitchFamily="18" charset="0"/>
              </a:rPr>
              <a:t>(2 à 3 classes par rencontre en TS / jauge adaptée au protocole sanitaire défini par la structure d’accueil en HTS)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Organiser les espaces de manière à permettre la plus grande distanciation physique possible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Favoriser les rencontres en extérieur ou dans de grands espaces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Multiplier les points d’eau et inciter les enfants à venir avec leur propre gobelet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Organiser des rotations aux sanitaires pour éviter les regroupements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Eviter de recourir aux vestiaires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En TS, limiter au maximum le brassage des classes et permettre à chacune de disposer d’un espace identifié pour les regroupements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cs typeface="Times New Roman" panose="02020603050405020304" pitchFamily="18" charset="0"/>
              </a:rPr>
              <a:t>En TS, organiser des sens de circulation pour éviter les croisements de classes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46755B0-72F3-4909-8FF8-9976FC108D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6710" r="3075" b="7040"/>
          <a:stretch/>
        </p:blipFill>
        <p:spPr>
          <a:xfrm>
            <a:off x="10128768" y="2669587"/>
            <a:ext cx="1917458" cy="8915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2620A3B-0044-45E1-82EC-B4FECBA4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00" y="95532"/>
            <a:ext cx="749332" cy="9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" y="1614398"/>
            <a:ext cx="10252118" cy="4134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7B6043-9AC9-4FF9-A2A0-F0866C64E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10437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497C35-F2CE-4C3D-B77A-AF7333138ED7}"/>
              </a:ext>
            </a:extLst>
          </p:cNvPr>
          <p:cNvSpPr txBox="1"/>
          <p:nvPr/>
        </p:nvSpPr>
        <p:spPr>
          <a:xfrm>
            <a:off x="1992573" y="150124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Le respect des gestes barrières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261A4E2-1A19-4CFF-A11C-365FCA53DE66}"/>
              </a:ext>
            </a:extLst>
          </p:cNvPr>
          <p:cNvGrpSpPr/>
          <p:nvPr/>
        </p:nvGrpSpPr>
        <p:grpSpPr>
          <a:xfrm>
            <a:off x="129601" y="1274708"/>
            <a:ext cx="3329043" cy="2925058"/>
            <a:chOff x="150126" y="1657985"/>
            <a:chExt cx="3330054" cy="292594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7CDA4BF-6693-490D-9240-1B5F6317E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6" y="1657985"/>
              <a:ext cx="3330054" cy="2925946"/>
            </a:xfrm>
            <a:prstGeom prst="rect">
              <a:avLst/>
            </a:prstGeom>
          </p:spPr>
        </p:pic>
        <p:pic>
          <p:nvPicPr>
            <p:cNvPr id="4" name="Image 3" descr="Une image contenant texte, signe, dessin&#10;&#10;Description générée automatiquement">
              <a:extLst>
                <a:ext uri="{FF2B5EF4-FFF2-40B4-BE49-F238E27FC236}">
                  <a16:creationId xmlns:a16="http://schemas.microsoft.com/office/drawing/2014/main" id="{5FAA3A9B-922E-411F-B9B6-96146DB6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" t="4482" r="14492" b="1952"/>
            <a:stretch/>
          </p:blipFill>
          <p:spPr>
            <a:xfrm>
              <a:off x="1288914" y="2518610"/>
              <a:ext cx="1210184" cy="1414211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EB34067-4D03-4021-82B6-461A2C01921B}"/>
              </a:ext>
            </a:extLst>
          </p:cNvPr>
          <p:cNvGrpSpPr/>
          <p:nvPr/>
        </p:nvGrpSpPr>
        <p:grpSpPr>
          <a:xfrm>
            <a:off x="8673712" y="3275929"/>
            <a:ext cx="3329043" cy="2925058"/>
            <a:chOff x="4577023" y="1625981"/>
            <a:chExt cx="3330054" cy="292594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FF7BF3B-E400-4E09-B231-2BB9EA1C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23" y="1625981"/>
              <a:ext cx="3330054" cy="292594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403D499-C71F-434D-A149-A1EDC9486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3" t="20007" r="24876" b="7986"/>
            <a:stretch/>
          </p:blipFill>
          <p:spPr>
            <a:xfrm>
              <a:off x="5766097" y="2393949"/>
              <a:ext cx="1018457" cy="15348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FB2B93B-5A22-4620-8DFE-A6BC9E6E26B2}"/>
              </a:ext>
            </a:extLst>
          </p:cNvPr>
          <p:cNvSpPr/>
          <p:nvPr/>
        </p:nvSpPr>
        <p:spPr>
          <a:xfrm>
            <a:off x="3458644" y="1232724"/>
            <a:ext cx="8587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cs typeface="Times New Roman" panose="02020603050405020304" pitchFamily="18" charset="0"/>
              </a:rPr>
              <a:t>Du gel hydroalcoolique est à disposition et il est demandé à chaque participant de l’utiliser à plusieurs reprises au cours de la rencontre.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A5BCF-3983-4C06-94C9-BDAA60F7FEEA}"/>
              </a:ext>
            </a:extLst>
          </p:cNvPr>
          <p:cNvSpPr/>
          <p:nvPr/>
        </p:nvSpPr>
        <p:spPr>
          <a:xfrm>
            <a:off x="1126019" y="4465801"/>
            <a:ext cx="77598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cs typeface="Times New Roman" panose="02020603050405020304" pitchFamily="18" charset="0"/>
              </a:rPr>
              <a:t>Le port du masque est obligatoire pour tous les adultes sur tous les temps de la rencontre.</a:t>
            </a:r>
          </a:p>
          <a:p>
            <a:r>
              <a:rPr lang="fr-FR" sz="2400" dirty="0">
                <a:cs typeface="Times New Roman" panose="02020603050405020304" pitchFamily="18" charset="0"/>
              </a:rPr>
              <a:t>Des masques enfants sont à disposition pour ceux qui présenteraient des symptômes en cours de rencontre.</a:t>
            </a:r>
          </a:p>
        </p:txBody>
      </p:sp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087B2F-5B1C-4D79-A28C-A3AC3D1A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00" y="95532"/>
            <a:ext cx="749332" cy="9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2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" y="1614398"/>
            <a:ext cx="10252118" cy="4134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7B6043-9AC9-4FF9-A2A0-F0866C64E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10437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497C35-F2CE-4C3D-B77A-AF7333138ED7}"/>
              </a:ext>
            </a:extLst>
          </p:cNvPr>
          <p:cNvSpPr txBox="1"/>
          <p:nvPr/>
        </p:nvSpPr>
        <p:spPr>
          <a:xfrm>
            <a:off x="1992573" y="150124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Le respect des gestes barrières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B2B93B-5A22-4620-8DFE-A6BC9E6E26B2}"/>
              </a:ext>
            </a:extLst>
          </p:cNvPr>
          <p:cNvSpPr/>
          <p:nvPr/>
        </p:nvSpPr>
        <p:spPr>
          <a:xfrm>
            <a:off x="2800471" y="879936"/>
            <a:ext cx="92619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cs typeface="Times New Roman" panose="02020603050405020304" pitchFamily="18" charset="0"/>
              </a:rPr>
              <a:t>Le matériel est désinfecté entre chaque rotation. Comme le stipulent les textes, le recours à des objets partagés est permis mais, en fonction des APSA, un matériel individuel sur toute la rencontre </a:t>
            </a:r>
            <a:r>
              <a:rPr lang="fr-FR" sz="2400" dirty="0">
                <a:cs typeface="Times New Roman" panose="02020603050405020304" pitchFamily="18" charset="0"/>
              </a:rPr>
              <a:t>(raquette, chasuble… par exemple)</a:t>
            </a:r>
            <a:r>
              <a:rPr lang="fr-FR" sz="2800" dirty="0">
                <a:cs typeface="Times New Roman" panose="02020603050405020304" pitchFamily="18" charset="0"/>
              </a:rPr>
              <a:t> sera favorisé. De plus, s’il doit y avoir échange de ce matériel, les enfants se désinfectent les mains avant et après le temps de pratique.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7A5DDA1-7CF2-4861-BDA5-39FD1F181604}"/>
              </a:ext>
            </a:extLst>
          </p:cNvPr>
          <p:cNvGrpSpPr/>
          <p:nvPr/>
        </p:nvGrpSpPr>
        <p:grpSpPr>
          <a:xfrm>
            <a:off x="116975" y="1006144"/>
            <a:ext cx="2683496" cy="2357849"/>
            <a:chOff x="129601" y="1274708"/>
            <a:chExt cx="3329043" cy="292505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7CDA4BF-6693-490D-9240-1B5F6317E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01" y="1274708"/>
              <a:ext cx="3329043" cy="2925058"/>
            </a:xfrm>
            <a:prstGeom prst="rect">
              <a:avLst/>
            </a:prstGeom>
          </p:spPr>
        </p:pic>
        <p:pic>
          <p:nvPicPr>
            <p:cNvPr id="12" name="Image 11" descr="Une image contenant jeu, sport&#10;&#10;Description générée automatiquement">
              <a:extLst>
                <a:ext uri="{FF2B5EF4-FFF2-40B4-BE49-F238E27FC236}">
                  <a16:creationId xmlns:a16="http://schemas.microsoft.com/office/drawing/2014/main" id="{5F8648A3-9E41-4275-9D10-53B392824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2" t="7985" r="23035" b="7985"/>
            <a:stretch/>
          </p:blipFill>
          <p:spPr>
            <a:xfrm>
              <a:off x="1346239" y="2139036"/>
              <a:ext cx="868101" cy="1326695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4C00B0F-DB55-495D-8EA3-B885C182E07B}"/>
              </a:ext>
            </a:extLst>
          </p:cNvPr>
          <p:cNvGrpSpPr/>
          <p:nvPr/>
        </p:nvGrpSpPr>
        <p:grpSpPr>
          <a:xfrm>
            <a:off x="9116703" y="3570352"/>
            <a:ext cx="3029313" cy="2661701"/>
            <a:chOff x="9010601" y="3471840"/>
            <a:chExt cx="2791020" cy="2452325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9928C82-97AC-4B92-B957-DAA105A8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601" y="3471840"/>
              <a:ext cx="2791020" cy="245232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59D8F6F-E1CD-4CE6-B124-88FDA721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6643" y="4098520"/>
              <a:ext cx="954772" cy="12730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A75A63-EA2B-48BE-B8E9-B8064AF1A6B0}"/>
              </a:ext>
            </a:extLst>
          </p:cNvPr>
          <p:cNvSpPr/>
          <p:nvPr/>
        </p:nvSpPr>
        <p:spPr>
          <a:xfrm>
            <a:off x="45984" y="3842497"/>
            <a:ext cx="91313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cs typeface="Times New Roman" panose="02020603050405020304" pitchFamily="18" charset="0"/>
              </a:rPr>
              <a:t>Les enfants bénéficient d’une information pratique sur les gestes barrières avant la rencontre </a:t>
            </a:r>
            <a:r>
              <a:rPr lang="fr-FR" sz="2400" dirty="0">
                <a:cs typeface="Times New Roman" panose="02020603050405020304" pitchFamily="18" charset="0"/>
              </a:rPr>
              <a:t>(en classe, puis sur site).</a:t>
            </a:r>
          </a:p>
          <a:p>
            <a:r>
              <a:rPr lang="fr-FR" sz="2800" dirty="0">
                <a:cs typeface="Times New Roman" panose="02020603050405020304" pitchFamily="18" charset="0"/>
              </a:rPr>
              <a:t>Celle-ci est adaptée à l’âge des élèves et s’appuie sur les affiches éditées par l’USEP62. Une attention particulière est apportée aux élèves en situation de handicap </a:t>
            </a:r>
            <a:r>
              <a:rPr lang="fr-FR" sz="2400" dirty="0">
                <a:cs typeface="Times New Roman" panose="02020603050405020304" pitchFamily="18" charset="0"/>
              </a:rPr>
              <a:t>(support et accompagnement adapté).</a:t>
            </a:r>
            <a:endParaRPr lang="fr-FR" sz="2800" dirty="0">
              <a:cs typeface="Times New Roman" panose="02020603050405020304" pitchFamily="18" charset="0"/>
            </a:endParaRPr>
          </a:p>
        </p:txBody>
      </p:sp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FB49CDE-EE6F-4188-89EF-75148AD2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00" y="95532"/>
            <a:ext cx="749332" cy="9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191ACC-E03A-44B8-94CA-E72C5368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68" y="6183928"/>
            <a:ext cx="554686" cy="674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1DE893-E83A-4F20-8409-25557090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88"/>
            <a:ext cx="6321287" cy="53861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84C17A-06D1-46B8-B65B-524FC019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41" y="6362975"/>
            <a:ext cx="1036585" cy="45143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3A670-620E-478B-AB45-AF2BE14509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3" y="1614398"/>
            <a:ext cx="10252118" cy="4134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7B6043-9AC9-4FF9-A2A0-F0866C64E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10437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C497C35-F2CE-4C3D-B77A-AF7333138ED7}"/>
              </a:ext>
            </a:extLst>
          </p:cNvPr>
          <p:cNvSpPr txBox="1"/>
          <p:nvPr/>
        </p:nvSpPr>
        <p:spPr>
          <a:xfrm>
            <a:off x="1992573" y="150124"/>
            <a:ext cx="741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Des pratiques physiques adaptées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8C0FB-95F4-4A8A-BD7A-CEDC5F1578C7}"/>
              </a:ext>
            </a:extLst>
          </p:cNvPr>
          <p:cNvSpPr/>
          <p:nvPr/>
        </p:nvSpPr>
        <p:spPr>
          <a:xfrm>
            <a:off x="202837" y="973112"/>
            <a:ext cx="1184338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cs typeface="Times New Roman" panose="02020603050405020304" pitchFamily="18" charset="0"/>
              </a:rPr>
              <a:t>Même en ces temps où il est indispensable de mettre en place un protocole sanitaire strict, la </a:t>
            </a:r>
            <a:r>
              <a:rPr lang="fr-F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Rencontre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Sportive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Associative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 l’USEP </a:t>
            </a:r>
            <a:r>
              <a:rPr lang="fr-FR" sz="2800" dirty="0">
                <a:cs typeface="Times New Roman" panose="02020603050405020304" pitchFamily="18" charset="0"/>
              </a:rPr>
              <a:t>garde toute son identité. Elle doit permettre à l’enfant de prendre toute sa place, de s’investir dans son organisation ou sa préparation, doit  être adaptée aux singularités ; elle doit permettre aux animateurs d’être acteurs de la rencontre et d’envisager l’avant et l’après en complémentarité de l’EPS.</a:t>
            </a:r>
          </a:p>
          <a:p>
            <a:r>
              <a:rPr lang="fr-FR" sz="2800" dirty="0">
                <a:cs typeface="Times New Roman" panose="02020603050405020304" pitchFamily="18" charset="0"/>
              </a:rPr>
              <a:t>Il ne s’agit donc pas de faire autre chose que des rencontres, mais bien de les adapter pour qu’elles se vivent dans un cadre sanitaire sécure </a:t>
            </a:r>
            <a:r>
              <a:rPr lang="fr-FR" sz="2400" dirty="0">
                <a:cs typeface="Times New Roman" panose="02020603050405020304" pitchFamily="18" charset="0"/>
              </a:rPr>
              <a:t>(déclinaison de ce cadre pour chaque rencontre). </a:t>
            </a:r>
            <a:r>
              <a:rPr lang="fr-FR" sz="2800" dirty="0">
                <a:cs typeface="Times New Roman" panose="02020603050405020304" pitchFamily="18" charset="0"/>
              </a:rPr>
              <a:t>Les activités physiques supports de rencontres doivent alors être choisies parce qu’elles sont les plus propices à garantir ce cadre, les formats de rencontres doivent être ajustés </a:t>
            </a:r>
            <a:r>
              <a:rPr lang="fr-FR" sz="2400" dirty="0">
                <a:cs typeface="Times New Roman" panose="02020603050405020304" pitchFamily="18" charset="0"/>
              </a:rPr>
              <a:t>(défis collectifs, course au score, défis différés…)</a:t>
            </a:r>
            <a:r>
              <a:rPr lang="fr-FR" sz="2800" dirty="0">
                <a:cs typeface="Times New Roman" panose="02020603050405020304" pitchFamily="18" charset="0"/>
              </a:rPr>
              <a:t> afin qu’il y </a:t>
            </a:r>
            <a:r>
              <a:rPr lang="fr-FR" sz="2800">
                <a:cs typeface="Times New Roman" panose="02020603050405020304" pitchFamily="18" charset="0"/>
              </a:rPr>
              <a:t>ait véritablement rencontre</a:t>
            </a:r>
            <a:r>
              <a:rPr lang="fr-FR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6AE1E61-63DE-4BEF-AC42-D9B294A08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00" y="95532"/>
            <a:ext cx="749332" cy="9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93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636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Bauhaus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caron</dc:creator>
  <cp:lastModifiedBy>dominique caron</cp:lastModifiedBy>
  <cp:revision>18</cp:revision>
  <dcterms:created xsi:type="dcterms:W3CDTF">2020-09-23T12:14:08Z</dcterms:created>
  <dcterms:modified xsi:type="dcterms:W3CDTF">2020-09-24T10:05:55Z</dcterms:modified>
</cp:coreProperties>
</file>