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21" d="100"/>
          <a:sy n="121" d="100"/>
        </p:scale>
        <p:origin x="1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27094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18430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173760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318385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241376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DD71C1E-93DD-4315-9DC2-F0D7452C67EB}"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360016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DD71C1E-93DD-4315-9DC2-F0D7452C67EB}" type="datetimeFigureOut">
              <a:rPr lang="fr-FR" smtClean="0"/>
              <a:t>12/10/2023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60540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DD71C1E-93DD-4315-9DC2-F0D7452C67EB}" type="datetimeFigureOut">
              <a:rPr lang="fr-FR" smtClean="0"/>
              <a:t>12/10/2023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154462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D71C1E-93DD-4315-9DC2-F0D7452C67EB}" type="datetimeFigureOut">
              <a:rPr lang="fr-FR" smtClean="0"/>
              <a:t>12/10/2023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379853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DD71C1E-93DD-4315-9DC2-F0D7452C67EB}"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168808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DD71C1E-93DD-4315-9DC2-F0D7452C67EB}" type="datetimeFigureOut">
              <a:rPr lang="fr-FR" smtClean="0"/>
              <a:t>12/10/2023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536EA3-EFDE-41A8-B9D4-E960BA01E4E8}" type="slidenum">
              <a:rPr lang="fr-FR" smtClean="0"/>
              <a:t>‹N°›</a:t>
            </a:fld>
            <a:endParaRPr lang="fr-FR"/>
          </a:p>
        </p:txBody>
      </p:sp>
    </p:spTree>
    <p:extLst>
      <p:ext uri="{BB962C8B-B14F-4D97-AF65-F5344CB8AC3E}">
        <p14:creationId xmlns:p14="http://schemas.microsoft.com/office/powerpoint/2010/main" val="365125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71C1E-93DD-4315-9DC2-F0D7452C67EB}" type="datetimeFigureOut">
              <a:rPr lang="fr-FR" smtClean="0"/>
              <a:t>12/10/2023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36EA3-EFDE-41A8-B9D4-E960BA01E4E8}" type="slidenum">
              <a:rPr lang="fr-FR" smtClean="0"/>
              <a:t>‹N°›</a:t>
            </a:fld>
            <a:endParaRPr lang="fr-FR"/>
          </a:p>
        </p:txBody>
      </p:sp>
    </p:spTree>
    <p:extLst>
      <p:ext uri="{BB962C8B-B14F-4D97-AF65-F5344CB8AC3E}">
        <p14:creationId xmlns:p14="http://schemas.microsoft.com/office/powerpoint/2010/main" val="156394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19199" y="5120571"/>
            <a:ext cx="10306756" cy="907696"/>
          </a:xfrm>
        </p:spPr>
        <p:txBody>
          <a:bodyPr>
            <a:noAutofit/>
          </a:bodyPr>
          <a:lstStyle/>
          <a:p>
            <a:r>
              <a:rPr lang="fr-FR" sz="5400" dirty="0">
                <a:solidFill>
                  <a:srgbClr val="002060"/>
                </a:solidFill>
                <a:latin typeface="Bauhaus" pitchFamily="2" charset="0"/>
              </a:rPr>
              <a:t>Les Jeux Paralympiques d’</a:t>
            </a:r>
            <a:r>
              <a:rPr lang="fr-FR" sz="5400" dirty="0" err="1">
                <a:solidFill>
                  <a:srgbClr val="002060"/>
                </a:solidFill>
                <a:latin typeface="Bauhaus" pitchFamily="2" charset="0"/>
              </a:rPr>
              <a:t>Evrunes</a:t>
            </a:r>
            <a:endParaRPr lang="fr-FR" sz="5400" dirty="0">
              <a:solidFill>
                <a:srgbClr val="002060"/>
              </a:solidFill>
              <a:latin typeface="Bauhaus" pitchFamily="2" charset="0"/>
            </a:endParaRPr>
          </a:p>
        </p:txBody>
      </p:sp>
      <p:sp>
        <p:nvSpPr>
          <p:cNvPr id="4" name="Titre 3"/>
          <p:cNvSpPr>
            <a:spLocks noGrp="1"/>
          </p:cNvSpPr>
          <p:nvPr>
            <p:ph type="ctrTitle"/>
          </p:nvPr>
        </p:nvSpPr>
        <p:spPr>
          <a:xfrm>
            <a:off x="2376310" y="3901369"/>
            <a:ext cx="7992534" cy="903112"/>
          </a:xfrm>
        </p:spPr>
        <p:txBody>
          <a:bodyPr>
            <a:normAutofit fontScale="90000"/>
          </a:bodyPr>
          <a:lstStyle/>
          <a:p>
            <a:br>
              <a:rPr lang="fr-FR" dirty="0">
                <a:solidFill>
                  <a:schemeClr val="accent4"/>
                </a:solidFill>
                <a:latin typeface="Bauhaus" pitchFamily="2" charset="0"/>
              </a:rPr>
            </a:br>
            <a:r>
              <a:rPr lang="fr-FR" dirty="0">
                <a:solidFill>
                  <a:schemeClr val="accent4"/>
                </a:solidFill>
                <a:latin typeface="Bauhaus" pitchFamily="2" charset="0"/>
              </a:rPr>
              <a:t>L’inclusion à travers :</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3975"/>
          <a:stretch/>
        </p:blipFill>
        <p:spPr>
          <a:xfrm>
            <a:off x="2376310" y="304800"/>
            <a:ext cx="7439378" cy="338383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124" y="-48432"/>
            <a:ext cx="2007058" cy="2004769"/>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00" y="304800"/>
            <a:ext cx="1278070" cy="129830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61" y="1603106"/>
            <a:ext cx="1298154" cy="720238"/>
          </a:xfrm>
          <a:prstGeom prst="rect">
            <a:avLst/>
          </a:prstGeom>
        </p:spPr>
      </p:pic>
    </p:spTree>
    <p:extLst>
      <p:ext uri="{BB962C8B-B14F-4D97-AF65-F5344CB8AC3E}">
        <p14:creationId xmlns:p14="http://schemas.microsoft.com/office/powerpoint/2010/main" val="155986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0744" y="148217"/>
            <a:ext cx="6747933" cy="944387"/>
          </a:xfrm>
        </p:spPr>
        <p:txBody>
          <a:bodyPr/>
          <a:lstStyle/>
          <a:p>
            <a:r>
              <a:rPr lang="fr-FR" b="1" dirty="0">
                <a:solidFill>
                  <a:srgbClr val="FF5050"/>
                </a:solidFill>
                <a:latin typeface="Bauhaus" pitchFamily="2" charset="0"/>
              </a:rPr>
              <a:t>Programme de la semaine</a:t>
            </a:r>
          </a:p>
        </p:txBody>
      </p:sp>
      <p:graphicFrame>
        <p:nvGraphicFramePr>
          <p:cNvPr id="4" name="Tableau 3"/>
          <p:cNvGraphicFramePr>
            <a:graphicFrameLocks noGrp="1"/>
          </p:cNvGraphicFramePr>
          <p:nvPr>
            <p:extLst>
              <p:ext uri="{D42A27DB-BD31-4B8C-83A1-F6EECF244321}">
                <p14:modId xmlns:p14="http://schemas.microsoft.com/office/powerpoint/2010/main" val="502168015"/>
              </p:ext>
            </p:extLst>
          </p:nvPr>
        </p:nvGraphicFramePr>
        <p:xfrm>
          <a:off x="2030587" y="2460978"/>
          <a:ext cx="7292623" cy="4174300"/>
        </p:xfrm>
        <a:graphic>
          <a:graphicData uri="http://schemas.openxmlformats.org/drawingml/2006/table">
            <a:tbl>
              <a:tblPr firstRow="1" firstCol="1" bandRow="1">
                <a:tableStyleId>{5C22544A-7EE6-4342-B048-85BDC9FD1C3A}</a:tableStyleId>
              </a:tblPr>
              <a:tblGrid>
                <a:gridCol w="1822411">
                  <a:extLst>
                    <a:ext uri="{9D8B030D-6E8A-4147-A177-3AD203B41FA5}">
                      <a16:colId xmlns:a16="http://schemas.microsoft.com/office/drawing/2014/main" val="2140921381"/>
                    </a:ext>
                  </a:extLst>
                </a:gridCol>
                <a:gridCol w="1823404">
                  <a:extLst>
                    <a:ext uri="{9D8B030D-6E8A-4147-A177-3AD203B41FA5}">
                      <a16:colId xmlns:a16="http://schemas.microsoft.com/office/drawing/2014/main" val="3760285359"/>
                    </a:ext>
                  </a:extLst>
                </a:gridCol>
                <a:gridCol w="1823404">
                  <a:extLst>
                    <a:ext uri="{9D8B030D-6E8A-4147-A177-3AD203B41FA5}">
                      <a16:colId xmlns:a16="http://schemas.microsoft.com/office/drawing/2014/main" val="1969405449"/>
                    </a:ext>
                  </a:extLst>
                </a:gridCol>
                <a:gridCol w="1823404">
                  <a:extLst>
                    <a:ext uri="{9D8B030D-6E8A-4147-A177-3AD203B41FA5}">
                      <a16:colId xmlns:a16="http://schemas.microsoft.com/office/drawing/2014/main" val="2424800175"/>
                    </a:ext>
                  </a:extLst>
                </a:gridCol>
              </a:tblGrid>
              <a:tr h="157257">
                <a:tc>
                  <a:txBody>
                    <a:bodyPr/>
                    <a:lstStyle/>
                    <a:p>
                      <a:pPr algn="ctr">
                        <a:lnSpc>
                          <a:spcPct val="107000"/>
                        </a:lnSpc>
                        <a:spcAft>
                          <a:spcPts val="0"/>
                        </a:spcAft>
                      </a:pPr>
                      <a:r>
                        <a:rPr lang="fr-FR" sz="1800" dirty="0">
                          <a:solidFill>
                            <a:schemeClr val="bg1"/>
                          </a:solidFill>
                          <a:effectLst/>
                          <a:latin typeface="Bauhaus" pitchFamily="2" charset="0"/>
                        </a:rPr>
                        <a:t>LUNDI</a:t>
                      </a:r>
                      <a:endParaRPr lang="fr-FR" sz="2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r>
                        <a:rPr lang="fr-FR" sz="1800" dirty="0">
                          <a:solidFill>
                            <a:schemeClr val="bg1"/>
                          </a:solidFill>
                          <a:effectLst/>
                          <a:latin typeface="Bauhaus" pitchFamily="2" charset="0"/>
                        </a:rPr>
                        <a:t>MARDI</a:t>
                      </a:r>
                      <a:endParaRPr lang="fr-FR" sz="2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r>
                        <a:rPr lang="fr-FR" sz="1800" dirty="0">
                          <a:solidFill>
                            <a:schemeClr val="bg1"/>
                          </a:solidFill>
                          <a:effectLst/>
                          <a:latin typeface="Bauhaus" pitchFamily="2" charset="0"/>
                        </a:rPr>
                        <a:t>JEUDI</a:t>
                      </a:r>
                      <a:endParaRPr lang="fr-FR" sz="2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r>
                        <a:rPr lang="fr-FR" sz="1800" dirty="0">
                          <a:solidFill>
                            <a:schemeClr val="bg1"/>
                          </a:solidFill>
                          <a:effectLst/>
                          <a:latin typeface="Bauhaus" pitchFamily="2" charset="0"/>
                        </a:rPr>
                        <a:t>VENDREDI</a:t>
                      </a:r>
                      <a:endParaRPr lang="fr-FR" sz="2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4062660711"/>
                  </a:ext>
                </a:extLst>
              </a:tr>
              <a:tr h="1336918">
                <a:tc>
                  <a:txBody>
                    <a:bodyPr/>
                    <a:lstStyle/>
                    <a:p>
                      <a:pPr algn="ctr">
                        <a:lnSpc>
                          <a:spcPct val="107000"/>
                        </a:lnSpc>
                        <a:spcAft>
                          <a:spcPts val="0"/>
                        </a:spcAft>
                      </a:pPr>
                      <a:endParaRPr lang="fr-FR" sz="1400" b="0" dirty="0">
                        <a:solidFill>
                          <a:schemeClr val="bg1"/>
                        </a:solidFill>
                        <a:effectLst/>
                        <a:latin typeface="Bauhaus" pitchFamily="2" charset="0"/>
                      </a:endParaRPr>
                    </a:p>
                    <a:p>
                      <a:pPr algn="ctr">
                        <a:lnSpc>
                          <a:spcPct val="107000"/>
                        </a:lnSpc>
                        <a:spcAft>
                          <a:spcPts val="0"/>
                        </a:spcAft>
                      </a:pPr>
                      <a:r>
                        <a:rPr lang="fr-FR" sz="1400" b="0" dirty="0">
                          <a:solidFill>
                            <a:schemeClr val="bg1"/>
                          </a:solidFill>
                          <a:effectLst/>
                          <a:latin typeface="Bauhaus" pitchFamily="2" charset="0"/>
                        </a:rPr>
                        <a:t>-Découverte des jeux paralympiques</a:t>
                      </a:r>
                    </a:p>
                    <a:p>
                      <a:pPr algn="ctr">
                        <a:lnSpc>
                          <a:spcPct val="107000"/>
                        </a:lnSpc>
                        <a:spcAft>
                          <a:spcPts val="0"/>
                        </a:spcAft>
                      </a:pPr>
                      <a:r>
                        <a:rPr lang="fr-FR" sz="1400" b="0" dirty="0">
                          <a:solidFill>
                            <a:schemeClr val="bg1"/>
                          </a:solidFill>
                          <a:effectLst/>
                          <a:latin typeface="Bauhaus" pitchFamily="2" charset="0"/>
                        </a:rPr>
                        <a:t>à</a:t>
                      </a:r>
                      <a:r>
                        <a:rPr lang="fr-FR" sz="1400" b="0" baseline="0" dirty="0">
                          <a:solidFill>
                            <a:schemeClr val="bg1"/>
                          </a:solidFill>
                          <a:effectLst/>
                          <a:latin typeface="Bauhaus" pitchFamily="2" charset="0"/>
                        </a:rPr>
                        <a:t> </a:t>
                      </a:r>
                      <a:r>
                        <a:rPr lang="fr-FR" sz="1400" b="0" dirty="0">
                          <a:solidFill>
                            <a:schemeClr val="bg1"/>
                          </a:solidFill>
                          <a:effectLst/>
                          <a:latin typeface="Bauhaus" pitchFamily="2" charset="0"/>
                        </a:rPr>
                        <a:t>l’aide de vidéos.</a:t>
                      </a:r>
                    </a:p>
                    <a:p>
                      <a:pPr algn="ctr">
                        <a:lnSpc>
                          <a:spcPct val="107000"/>
                        </a:lnSpc>
                        <a:spcAft>
                          <a:spcPts val="0"/>
                        </a:spcAft>
                      </a:pPr>
                      <a:r>
                        <a:rPr lang="fr-FR" sz="1400" b="0" dirty="0">
                          <a:solidFill>
                            <a:schemeClr val="bg1"/>
                          </a:solidFill>
                          <a:effectLst/>
                          <a:latin typeface="Bauhaus" pitchFamily="2" charset="0"/>
                        </a:rPr>
                        <a:t>-Préparation de la cérémonie d’ouverture.</a:t>
                      </a: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marL="0" indent="0" algn="ctr">
                        <a:lnSpc>
                          <a:spcPct val="107000"/>
                        </a:lnSpc>
                        <a:spcAft>
                          <a:spcPts val="0"/>
                        </a:spcAft>
                        <a:buFontTx/>
                        <a:buNone/>
                      </a:pPr>
                      <a:r>
                        <a:rPr lang="fr-FR" sz="1400" dirty="0">
                          <a:solidFill>
                            <a:schemeClr val="bg1"/>
                          </a:solidFill>
                          <a:effectLst/>
                          <a:latin typeface="Bauhaus" pitchFamily="2" charset="0"/>
                        </a:rPr>
                        <a:t>Découverte de la </a:t>
                      </a:r>
                      <a:r>
                        <a:rPr lang="fr-FR" sz="1400" dirty="0" err="1">
                          <a:solidFill>
                            <a:schemeClr val="bg1"/>
                          </a:solidFill>
                          <a:effectLst/>
                          <a:latin typeface="Bauhaus" pitchFamily="2" charset="0"/>
                        </a:rPr>
                        <a:t>Boccia</a:t>
                      </a:r>
                      <a:r>
                        <a:rPr lang="fr-FR" sz="1400" baseline="0" dirty="0">
                          <a:solidFill>
                            <a:schemeClr val="bg1"/>
                          </a:solidFill>
                          <a:effectLst/>
                          <a:latin typeface="Bauhaus" pitchFamily="2" charset="0"/>
                        </a:rPr>
                        <a:t> : visionnage de vidéos explicatives.</a:t>
                      </a:r>
                      <a:endParaRPr lang="fr-FR" sz="1400" dirty="0">
                        <a:solidFill>
                          <a:schemeClr val="bg1"/>
                        </a:solidFill>
                        <a:effectLst/>
                        <a:latin typeface="Bauhaus" pitchFamily="2"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marL="0" indent="0" algn="ctr">
                        <a:lnSpc>
                          <a:spcPct val="107000"/>
                        </a:lnSpc>
                        <a:spcAft>
                          <a:spcPts val="0"/>
                        </a:spcAft>
                        <a:buFontTx/>
                        <a:buNone/>
                      </a:pPr>
                      <a:r>
                        <a:rPr lang="fr-FR" sz="1400" dirty="0">
                          <a:solidFill>
                            <a:schemeClr val="bg1"/>
                          </a:solidFill>
                          <a:effectLst/>
                          <a:latin typeface="Bauhaus" pitchFamily="2" charset="0"/>
                        </a:rPr>
                        <a:t>Découverte du para-athlétisme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aseline="0" dirty="0">
                          <a:solidFill>
                            <a:schemeClr val="bg1"/>
                          </a:solidFill>
                          <a:effectLst/>
                          <a:latin typeface="Bauhaus" pitchFamily="2" charset="0"/>
                        </a:rPr>
                        <a:t>visionnage de vidéos explicatives.</a:t>
                      </a:r>
                      <a:endParaRPr lang="fr-FR" sz="1400" dirty="0">
                        <a:solidFill>
                          <a:schemeClr val="bg1"/>
                        </a:solidFill>
                        <a:effectLst/>
                        <a:latin typeface="Bauhaus" pitchFamily="2" charset="0"/>
                        <a:cs typeface="Times New Roman" panose="02020603050405020304" pitchFamily="18" charset="0"/>
                      </a:endParaRPr>
                    </a:p>
                    <a:p>
                      <a:pPr marL="285750" indent="-285750" algn="ctr">
                        <a:lnSpc>
                          <a:spcPct val="107000"/>
                        </a:lnSpc>
                        <a:spcAft>
                          <a:spcPts val="0"/>
                        </a:spcAft>
                        <a:buFontTx/>
                        <a:buChar char="-"/>
                      </a:pPr>
                      <a:endParaRPr lang="fr-FR" sz="1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algn="ctr">
                        <a:lnSpc>
                          <a:spcPct val="107000"/>
                        </a:lnSpc>
                        <a:spcAft>
                          <a:spcPts val="0"/>
                        </a:spcAft>
                      </a:pPr>
                      <a:r>
                        <a:rPr lang="fr-FR" sz="1400" dirty="0">
                          <a:solidFill>
                            <a:schemeClr val="bg1"/>
                          </a:solidFill>
                          <a:effectLst/>
                          <a:latin typeface="Bauhaus" pitchFamily="2" charset="0"/>
                        </a:rPr>
                        <a:t>Bilan : Quiz sur les Jeux Paralympiques.</a:t>
                      </a:r>
                      <a:endParaRPr lang="fr-FR" sz="1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880540247"/>
                  </a:ext>
                </a:extLst>
              </a:tr>
              <a:tr h="1336918">
                <a:tc>
                  <a:txBody>
                    <a:bodyPr/>
                    <a:lstStyle/>
                    <a:p>
                      <a:pPr algn="ctr">
                        <a:lnSpc>
                          <a:spcPct val="107000"/>
                        </a:lnSpc>
                        <a:spcAft>
                          <a:spcPts val="0"/>
                        </a:spcAft>
                      </a:pPr>
                      <a:endParaRPr lang="fr-FR" sz="1400" b="0" dirty="0">
                        <a:solidFill>
                          <a:schemeClr val="bg1"/>
                        </a:solidFill>
                        <a:effectLst/>
                        <a:latin typeface="Bauhaus" pitchFamily="2" charset="0"/>
                      </a:endParaRPr>
                    </a:p>
                    <a:p>
                      <a:pPr algn="ctr">
                        <a:lnSpc>
                          <a:spcPct val="107000"/>
                        </a:lnSpc>
                        <a:spcAft>
                          <a:spcPts val="0"/>
                        </a:spcAft>
                      </a:pPr>
                      <a:r>
                        <a:rPr lang="fr-FR" sz="1400" b="0" dirty="0">
                          <a:solidFill>
                            <a:schemeClr val="bg1"/>
                          </a:solidFill>
                          <a:effectLst/>
                          <a:latin typeface="Bauhaus" pitchFamily="2" charset="0"/>
                        </a:rPr>
                        <a:t>Cérémonie d’ouverture des Jeux Paralympiques d’</a:t>
                      </a:r>
                      <a:r>
                        <a:rPr lang="fr-FR" sz="1400" b="0" dirty="0" err="1">
                          <a:solidFill>
                            <a:schemeClr val="bg1"/>
                          </a:solidFill>
                          <a:effectLst/>
                          <a:latin typeface="Bauhaus" pitchFamily="2" charset="0"/>
                        </a:rPr>
                        <a:t>Evrunes</a:t>
                      </a:r>
                      <a:r>
                        <a:rPr lang="fr-FR" sz="1400" b="0" dirty="0">
                          <a:solidFill>
                            <a:schemeClr val="bg1"/>
                          </a:solidFill>
                          <a:effectLst/>
                          <a:latin typeface="Bauhaus" pitchFamily="2" charset="0"/>
                        </a:rPr>
                        <a:t> 2023.</a:t>
                      </a:r>
                      <a:endParaRPr lang="fr-FR" sz="1400" b="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algn="ctr">
                        <a:lnSpc>
                          <a:spcPct val="107000"/>
                        </a:lnSpc>
                        <a:spcAft>
                          <a:spcPts val="0"/>
                        </a:spcAft>
                      </a:pPr>
                      <a:r>
                        <a:rPr lang="fr-FR" sz="1400" dirty="0">
                          <a:solidFill>
                            <a:schemeClr val="bg1"/>
                          </a:solidFill>
                          <a:effectLst/>
                          <a:latin typeface="Bauhaus" pitchFamily="2" charset="0"/>
                        </a:rPr>
                        <a:t>-épreuves pratiques de </a:t>
                      </a:r>
                      <a:r>
                        <a:rPr lang="fr-FR" sz="1400" dirty="0" err="1">
                          <a:solidFill>
                            <a:schemeClr val="bg1"/>
                          </a:solidFill>
                          <a:effectLst/>
                          <a:latin typeface="Bauhaus" pitchFamily="2" charset="0"/>
                        </a:rPr>
                        <a:t>Boccia</a:t>
                      </a:r>
                      <a:r>
                        <a:rPr lang="fr-FR" sz="1400" dirty="0">
                          <a:solidFill>
                            <a:schemeClr val="bg1"/>
                          </a:solidFill>
                          <a:effectLst/>
                          <a:latin typeface="Bauhaus" pitchFamily="2" charset="0"/>
                        </a:rPr>
                        <a:t>, par délégations.</a:t>
                      </a:r>
                    </a:p>
                    <a:p>
                      <a:pPr algn="ctr">
                        <a:lnSpc>
                          <a:spcPct val="107000"/>
                        </a:lnSpc>
                        <a:spcAft>
                          <a:spcPts val="0"/>
                        </a:spcAft>
                      </a:pPr>
                      <a:r>
                        <a:rPr lang="fr-FR" sz="1400" u="sng" dirty="0">
                          <a:solidFill>
                            <a:schemeClr val="bg1"/>
                          </a:solidFill>
                          <a:effectLst/>
                          <a:latin typeface="Bauhaus" pitchFamily="2" charset="0"/>
                          <a:ea typeface="Calibri" panose="020F0502020204030204" pitchFamily="34" charset="0"/>
                          <a:cs typeface="Times New Roman" panose="02020603050405020304" pitchFamily="18" charset="0"/>
                        </a:rPr>
                        <a:t>Ateliers </a:t>
                      </a:r>
                      <a:r>
                        <a:rPr lang="fr-FR" sz="1400" dirty="0">
                          <a:solidFill>
                            <a:schemeClr val="bg1"/>
                          </a:solidFill>
                          <a:effectLst/>
                          <a:latin typeface="Bauhaus" pitchFamily="2" charset="0"/>
                          <a:ea typeface="Calibri" panose="020F0502020204030204" pitchFamily="34" charset="0"/>
                          <a:cs typeface="Times New Roman" panose="02020603050405020304" pitchFamily="18" charset="0"/>
                        </a:rPr>
                        <a:t>: pompons,</a:t>
                      </a:r>
                      <a:r>
                        <a:rPr lang="fr-FR" sz="1400" baseline="0" dirty="0">
                          <a:solidFill>
                            <a:schemeClr val="bg1"/>
                          </a:solidFill>
                          <a:effectLst/>
                          <a:latin typeface="Bauhaus" pitchFamily="2" charset="0"/>
                          <a:ea typeface="Calibri" panose="020F0502020204030204" pitchFamily="34" charset="0"/>
                          <a:cs typeface="Times New Roman" panose="02020603050405020304" pitchFamily="18" charset="0"/>
                        </a:rPr>
                        <a:t> quiz </a:t>
                      </a:r>
                      <a:r>
                        <a:rPr lang="fr-FR" sz="1400" baseline="0" dirty="0" err="1">
                          <a:solidFill>
                            <a:schemeClr val="bg1"/>
                          </a:solidFill>
                          <a:effectLst/>
                          <a:latin typeface="Bauhaus" pitchFamily="2" charset="0"/>
                          <a:ea typeface="Calibri" panose="020F0502020204030204" pitchFamily="34" charset="0"/>
                          <a:cs typeface="Times New Roman" panose="02020603050405020304" pitchFamily="18" charset="0"/>
                        </a:rPr>
                        <a:t>boccia</a:t>
                      </a:r>
                      <a:r>
                        <a:rPr lang="fr-FR" sz="1400" baseline="0" dirty="0">
                          <a:solidFill>
                            <a:schemeClr val="bg1"/>
                          </a:solidFill>
                          <a:effectLst/>
                          <a:latin typeface="Bauhaus" pitchFamily="2" charset="0"/>
                          <a:ea typeface="Calibri" panose="020F0502020204030204" pitchFamily="34" charset="0"/>
                          <a:cs typeface="Times New Roman" panose="02020603050405020304" pitchFamily="18" charset="0"/>
                        </a:rPr>
                        <a:t>, 2 ateliers de pratique, nuage de mots, fresque collective.</a:t>
                      </a:r>
                    </a:p>
                    <a:p>
                      <a:pPr algn="ctr">
                        <a:lnSpc>
                          <a:spcPct val="107000"/>
                        </a:lnSpc>
                        <a:spcAft>
                          <a:spcPts val="0"/>
                        </a:spcAft>
                      </a:pPr>
                      <a:endParaRPr lang="fr-FR" sz="1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algn="ctr">
                        <a:lnSpc>
                          <a:spcPct val="107000"/>
                        </a:lnSpc>
                        <a:spcAft>
                          <a:spcPts val="0"/>
                        </a:spcAft>
                      </a:pPr>
                      <a:r>
                        <a:rPr lang="fr-FR" sz="1400" dirty="0">
                          <a:solidFill>
                            <a:schemeClr val="bg1"/>
                          </a:solidFill>
                          <a:effectLst/>
                          <a:latin typeface="Bauhaus" pitchFamily="2" charset="0"/>
                        </a:rPr>
                        <a:t>-épreuves pratiques de para-athlétisme, par délégations.</a:t>
                      </a:r>
                    </a:p>
                    <a:p>
                      <a:pPr algn="ctr">
                        <a:lnSpc>
                          <a:spcPct val="107000"/>
                        </a:lnSpc>
                        <a:spcAft>
                          <a:spcPts val="0"/>
                        </a:spcAft>
                      </a:pPr>
                      <a:r>
                        <a:rPr lang="fr-FR" sz="1400" dirty="0">
                          <a:solidFill>
                            <a:schemeClr val="bg1"/>
                          </a:solidFill>
                          <a:effectLst/>
                          <a:latin typeface="Bauhaus" pitchFamily="2" charset="0"/>
                          <a:ea typeface="Calibri" panose="020F0502020204030204" pitchFamily="34" charset="0"/>
                          <a:cs typeface="Times New Roman" panose="02020603050405020304" pitchFamily="18" charset="0"/>
                        </a:rPr>
                        <a:t>Ateliers</a:t>
                      </a:r>
                      <a:r>
                        <a:rPr lang="fr-FR" sz="1400" baseline="0" dirty="0">
                          <a:solidFill>
                            <a:schemeClr val="bg1"/>
                          </a:solidFill>
                          <a:effectLst/>
                          <a:latin typeface="Bauhaus" pitchFamily="2" charset="0"/>
                          <a:ea typeface="Calibri" panose="020F0502020204030204" pitchFamily="34" charset="0"/>
                          <a:cs typeface="Times New Roman" panose="02020603050405020304" pitchFamily="18" charset="0"/>
                        </a:rPr>
                        <a:t> : coloriages, fresque, 4 ateliers de pratique (course aveugle, lancers en fauteuil)</a:t>
                      </a:r>
                      <a:endParaRPr lang="fr-FR" sz="1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endParaRPr lang="fr-FR" sz="1400" dirty="0">
                        <a:solidFill>
                          <a:schemeClr val="bg1"/>
                        </a:solidFill>
                        <a:effectLst/>
                        <a:latin typeface="Bauhaus" pitchFamily="2" charset="0"/>
                      </a:endParaRPr>
                    </a:p>
                    <a:p>
                      <a:pPr algn="ctr">
                        <a:lnSpc>
                          <a:spcPct val="107000"/>
                        </a:lnSpc>
                        <a:spcAft>
                          <a:spcPts val="0"/>
                        </a:spcAft>
                      </a:pPr>
                      <a:r>
                        <a:rPr lang="fr-FR" sz="1400" dirty="0">
                          <a:solidFill>
                            <a:schemeClr val="bg1"/>
                          </a:solidFill>
                          <a:effectLst/>
                          <a:latin typeface="Bauhaus" pitchFamily="2" charset="0"/>
                        </a:rPr>
                        <a:t>Cérémonie de clôture.</a:t>
                      </a:r>
                    </a:p>
                    <a:p>
                      <a:pPr algn="ctr">
                        <a:lnSpc>
                          <a:spcPct val="107000"/>
                        </a:lnSpc>
                        <a:spcAft>
                          <a:spcPts val="0"/>
                        </a:spcAft>
                      </a:pPr>
                      <a:r>
                        <a:rPr lang="fr-FR" sz="1400" dirty="0">
                          <a:solidFill>
                            <a:schemeClr val="bg1"/>
                          </a:solidFill>
                          <a:effectLst/>
                          <a:latin typeface="Bauhaus" pitchFamily="2" charset="0"/>
                        </a:rPr>
                        <a:t>Remise des diplômes</a:t>
                      </a:r>
                      <a:r>
                        <a:rPr lang="fr-FR" sz="1400" baseline="0" dirty="0">
                          <a:solidFill>
                            <a:schemeClr val="bg1"/>
                          </a:solidFill>
                          <a:effectLst/>
                          <a:latin typeface="Bauhaus" pitchFamily="2" charset="0"/>
                        </a:rPr>
                        <a:t> avec présence des parents.</a:t>
                      </a:r>
                      <a:endParaRPr lang="fr-FR" sz="1400" dirty="0">
                        <a:solidFill>
                          <a:schemeClr val="bg1"/>
                        </a:solidFill>
                        <a:effectLst/>
                        <a:latin typeface="Bauhaus" pitchFamily="2" charset="0"/>
                      </a:endParaRPr>
                    </a:p>
                    <a:p>
                      <a:pPr algn="ctr">
                        <a:lnSpc>
                          <a:spcPct val="107000"/>
                        </a:lnSpc>
                        <a:spcAft>
                          <a:spcPts val="0"/>
                        </a:spcAft>
                      </a:pPr>
                      <a:endParaRPr lang="fr-FR" sz="1400" dirty="0">
                        <a:solidFill>
                          <a:schemeClr val="bg1"/>
                        </a:solidFill>
                        <a:effectLst/>
                        <a:latin typeface="Bauhaus" pitchFamily="2"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387338894"/>
                  </a:ext>
                </a:extLst>
              </a:tr>
            </a:tbl>
          </a:graphicData>
        </a:graphic>
      </p:graphicFrame>
      <p:sp>
        <p:nvSpPr>
          <p:cNvPr id="5" name="Rectangle 4"/>
          <p:cNvSpPr/>
          <p:nvPr/>
        </p:nvSpPr>
        <p:spPr>
          <a:xfrm>
            <a:off x="886176" y="982133"/>
            <a:ext cx="10397067" cy="14788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dirty="0">
                <a:solidFill>
                  <a:srgbClr val="002060"/>
                </a:solidFill>
                <a:latin typeface="Bauhaus" pitchFamily="2" charset="0"/>
              </a:rPr>
              <a:t>Tous les enfants de l’école labellisée Génération 2024 (67 élèves, de la maternelle au CM2) ont été répartis en délégations, et ont tiré au sort leur pays. Les élèves de cycle 3 ont écrit le serment paralympique, pendant que les élèves des cycles 1 et 2 préparaient les drapeaux le matin, en vue de la cérémonie d’ouverture des Jeux Paralympiques de l’après-midi. La semaine était lancée !</a:t>
            </a:r>
          </a:p>
        </p:txBody>
      </p:sp>
    </p:spTree>
    <p:extLst>
      <p:ext uri="{BB962C8B-B14F-4D97-AF65-F5344CB8AC3E}">
        <p14:creationId xmlns:p14="http://schemas.microsoft.com/office/powerpoint/2010/main" val="72935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0811" y="276017"/>
            <a:ext cx="6364111" cy="1032768"/>
          </a:xfrm>
        </p:spPr>
        <p:txBody>
          <a:bodyPr>
            <a:normAutofit/>
          </a:bodyPr>
          <a:lstStyle/>
          <a:p>
            <a:r>
              <a:rPr lang="fr-FR" sz="4800" b="1" dirty="0">
                <a:solidFill>
                  <a:srgbClr val="002060"/>
                </a:solidFill>
                <a:latin typeface="Bauhaus" pitchFamily="2" charset="0"/>
              </a:rPr>
              <a:t>Cérémonie d’ouverture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32" y="1399823"/>
            <a:ext cx="3996267" cy="2664178"/>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r="13398" b="28451"/>
          <a:stretch/>
        </p:blipFill>
        <p:spPr>
          <a:xfrm>
            <a:off x="4402313" y="2221899"/>
            <a:ext cx="7019573" cy="3866280"/>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586" y="4029950"/>
            <a:ext cx="1662858" cy="2472305"/>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2725" y="3659699"/>
            <a:ext cx="1769588" cy="2654382"/>
          </a:xfrm>
          <a:prstGeom prst="rect">
            <a:avLst/>
          </a:prstGeom>
        </p:spPr>
      </p:pic>
    </p:spTree>
    <p:extLst>
      <p:ext uri="{BB962C8B-B14F-4D97-AF65-F5344CB8AC3E}">
        <p14:creationId xmlns:p14="http://schemas.microsoft.com/office/powerpoint/2010/main" val="402909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8244" y="218371"/>
            <a:ext cx="6544733" cy="763764"/>
          </a:xfrm>
        </p:spPr>
        <p:txBody>
          <a:bodyPr/>
          <a:lstStyle/>
          <a:p>
            <a:r>
              <a:rPr lang="fr-FR" b="1" dirty="0">
                <a:solidFill>
                  <a:srgbClr val="FF5050"/>
                </a:solidFill>
                <a:latin typeface="Bauhaus" pitchFamily="2" charset="0"/>
              </a:rPr>
              <a:t>Découverte de la </a:t>
            </a:r>
            <a:r>
              <a:rPr lang="fr-FR" b="1" dirty="0" err="1">
                <a:solidFill>
                  <a:srgbClr val="FF5050"/>
                </a:solidFill>
                <a:latin typeface="Bauhaus" pitchFamily="2" charset="0"/>
              </a:rPr>
              <a:t>Boccia</a:t>
            </a:r>
            <a:endParaRPr lang="fr-FR" b="1" dirty="0">
              <a:solidFill>
                <a:srgbClr val="FF5050"/>
              </a:solidFill>
              <a:latin typeface="Bauhaus" pitchFamily="2"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974" y="1091669"/>
            <a:ext cx="5401949" cy="360213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12" y="2892737"/>
            <a:ext cx="5024477" cy="3349652"/>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79" y="1091669"/>
            <a:ext cx="3137697" cy="2091798"/>
          </a:xfrm>
          <a:prstGeom prst="rect">
            <a:avLst/>
          </a:prstGeom>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l="33014" b="28246"/>
          <a:stretch/>
        </p:blipFill>
        <p:spPr>
          <a:xfrm>
            <a:off x="8884705" y="4256735"/>
            <a:ext cx="2634054" cy="2201333"/>
          </a:xfrm>
          <a:prstGeom prst="rect">
            <a:avLst/>
          </a:prstGeom>
        </p:spPr>
      </p:pic>
    </p:spTree>
    <p:extLst>
      <p:ext uri="{BB962C8B-B14F-4D97-AF65-F5344CB8AC3E}">
        <p14:creationId xmlns:p14="http://schemas.microsoft.com/office/powerpoint/2010/main" val="171912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0208"/>
          </a:xfrm>
        </p:spPr>
        <p:txBody>
          <a:bodyPr/>
          <a:lstStyle/>
          <a:p>
            <a:pPr algn="ctr"/>
            <a:r>
              <a:rPr lang="fr-FR" b="1" dirty="0">
                <a:solidFill>
                  <a:srgbClr val="FFC000"/>
                </a:solidFill>
                <a:latin typeface="Bauhaus" pitchFamily="2" charset="0"/>
              </a:rPr>
              <a:t>Découverte du para-athlétisme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306" y="3947207"/>
            <a:ext cx="3845278" cy="256351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81" y="1224373"/>
            <a:ext cx="3418463" cy="3610640"/>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26894" t="26431"/>
          <a:stretch/>
        </p:blipFill>
        <p:spPr>
          <a:xfrm>
            <a:off x="6575578" y="1461439"/>
            <a:ext cx="5204178" cy="3491423"/>
          </a:xfrm>
          <a:prstGeom prst="rect">
            <a:avLst/>
          </a:prstGeom>
        </p:spPr>
      </p:pic>
    </p:spTree>
    <p:extLst>
      <p:ext uri="{BB962C8B-B14F-4D97-AF65-F5344CB8AC3E}">
        <p14:creationId xmlns:p14="http://schemas.microsoft.com/office/powerpoint/2010/main" val="217969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3577" y="128058"/>
            <a:ext cx="2898422" cy="1325563"/>
          </a:xfrm>
        </p:spPr>
        <p:txBody>
          <a:bodyPr>
            <a:normAutofit/>
          </a:bodyPr>
          <a:lstStyle/>
          <a:p>
            <a:pPr algn="ctr"/>
            <a:r>
              <a:rPr lang="fr-FR" sz="5400" b="1" dirty="0">
                <a:solidFill>
                  <a:srgbClr val="002060"/>
                </a:solidFill>
                <a:latin typeface="Bauhaus" pitchFamily="2" charset="0"/>
              </a:rPr>
              <a:t>Fresque</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716" t="26338" r="2963" b="13910"/>
          <a:stretch/>
        </p:blipFill>
        <p:spPr>
          <a:xfrm rot="10800000">
            <a:off x="474130" y="1298218"/>
            <a:ext cx="11119557" cy="5283204"/>
          </a:xfrm>
          <a:prstGeom prst="rect">
            <a:avLst/>
          </a:prstGeom>
        </p:spPr>
      </p:pic>
    </p:spTree>
    <p:extLst>
      <p:ext uri="{BB962C8B-B14F-4D97-AF65-F5344CB8AC3E}">
        <p14:creationId xmlns:p14="http://schemas.microsoft.com/office/powerpoint/2010/main" val="242272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5711" y="365125"/>
            <a:ext cx="6714067" cy="752475"/>
          </a:xfrm>
        </p:spPr>
        <p:txBody>
          <a:bodyPr>
            <a:normAutofit/>
          </a:bodyPr>
          <a:lstStyle/>
          <a:p>
            <a:pPr algn="ctr"/>
            <a:r>
              <a:rPr lang="fr-FR" sz="4800" b="1" dirty="0">
                <a:solidFill>
                  <a:srgbClr val="FF5050"/>
                </a:solidFill>
                <a:latin typeface="Bauhaus" pitchFamily="2" charset="0"/>
              </a:rPr>
              <a:t>Cérémonie de clôture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44" y="1117600"/>
            <a:ext cx="2692400" cy="403860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686755"/>
            <a:ext cx="5858933" cy="3905955"/>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r="14857" b="24242"/>
          <a:stretch/>
        </p:blipFill>
        <p:spPr>
          <a:xfrm>
            <a:off x="1720349" y="3657600"/>
            <a:ext cx="4375651" cy="2595541"/>
          </a:xfrm>
          <a:prstGeom prst="rect">
            <a:avLst/>
          </a:prstGeom>
        </p:spPr>
      </p:pic>
    </p:spTree>
    <p:extLst>
      <p:ext uri="{BB962C8B-B14F-4D97-AF65-F5344CB8AC3E}">
        <p14:creationId xmlns:p14="http://schemas.microsoft.com/office/powerpoint/2010/main" val="290774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715" t="16625" r="1934" b="33334"/>
          <a:stretch/>
        </p:blipFill>
        <p:spPr>
          <a:xfrm>
            <a:off x="1794933" y="496711"/>
            <a:ext cx="8669867" cy="6003733"/>
          </a:xfrm>
          <a:prstGeom prst="rect">
            <a:avLst/>
          </a:prstGeom>
        </p:spPr>
      </p:pic>
    </p:spTree>
    <p:extLst>
      <p:ext uri="{BB962C8B-B14F-4D97-AF65-F5344CB8AC3E}">
        <p14:creationId xmlns:p14="http://schemas.microsoft.com/office/powerpoint/2010/main" val="12292957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224</Words>
  <Application>Microsoft Office PowerPoint</Application>
  <PresentationFormat>Grand écran</PresentationFormat>
  <Paragraphs>35</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Bauhaus</vt:lpstr>
      <vt:lpstr>Calibri</vt:lpstr>
      <vt:lpstr>Calibri Light</vt:lpstr>
      <vt:lpstr>Thème Office</vt:lpstr>
      <vt:lpstr> L’inclusion à travers :</vt:lpstr>
      <vt:lpstr>Programme de la semaine</vt:lpstr>
      <vt:lpstr>Cérémonie d’ouverture</vt:lpstr>
      <vt:lpstr>Découverte de la Boccia</vt:lpstr>
      <vt:lpstr>Découverte du para-athlétisme</vt:lpstr>
      <vt:lpstr>Fresque</vt:lpstr>
      <vt:lpstr>Cérémonie de clôture</vt:lpstr>
      <vt:lpstr>Présentation PowerPoint</vt:lpstr>
    </vt:vector>
  </TitlesOfParts>
  <Company>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2023 L’inclusion</dc:title>
  <dc:creator>Juliette MARLIN</dc:creator>
  <cp:lastModifiedBy>BRENOT Philippe</cp:lastModifiedBy>
  <cp:revision>40</cp:revision>
  <dcterms:created xsi:type="dcterms:W3CDTF">2023-05-04T07:30:48Z</dcterms:created>
  <dcterms:modified xsi:type="dcterms:W3CDTF">2023-10-12T09:43:33Z</dcterms:modified>
</cp:coreProperties>
</file>